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7"/>
  </p:notesMasterIdLst>
  <p:sldIdLst>
    <p:sldId id="724" r:id="rId2"/>
    <p:sldId id="1337" r:id="rId3"/>
    <p:sldId id="1274" r:id="rId4"/>
    <p:sldId id="1275" r:id="rId5"/>
    <p:sldId id="1329" r:id="rId6"/>
    <p:sldId id="283" r:id="rId7"/>
    <p:sldId id="1338" r:id="rId8"/>
    <p:sldId id="285" r:id="rId9"/>
    <p:sldId id="431" r:id="rId10"/>
    <p:sldId id="1284" r:id="rId11"/>
    <p:sldId id="1285" r:id="rId12"/>
    <p:sldId id="1286" r:id="rId13"/>
    <p:sldId id="408" r:id="rId14"/>
    <p:sldId id="1331" r:id="rId15"/>
    <p:sldId id="1305" r:id="rId16"/>
    <p:sldId id="1335" r:id="rId17"/>
    <p:sldId id="1262" r:id="rId18"/>
    <p:sldId id="1295" r:id="rId19"/>
    <p:sldId id="440" r:id="rId20"/>
    <p:sldId id="1297" r:id="rId21"/>
    <p:sldId id="1298" r:id="rId22"/>
    <p:sldId id="1336" r:id="rId23"/>
    <p:sldId id="416" r:id="rId24"/>
    <p:sldId id="417" r:id="rId25"/>
    <p:sldId id="1303" r:id="rId26"/>
    <p:sldId id="1334" r:id="rId27"/>
    <p:sldId id="687" r:id="rId28"/>
    <p:sldId id="1339" r:id="rId29"/>
    <p:sldId id="725" r:id="rId30"/>
    <p:sldId id="726" r:id="rId31"/>
    <p:sldId id="318" r:id="rId32"/>
    <p:sldId id="319" r:id="rId33"/>
    <p:sldId id="297" r:id="rId34"/>
    <p:sldId id="320" r:id="rId35"/>
    <p:sldId id="321" r:id="rId36"/>
    <p:sldId id="322" r:id="rId37"/>
    <p:sldId id="338" r:id="rId38"/>
    <p:sldId id="339" r:id="rId39"/>
    <p:sldId id="727" r:id="rId40"/>
    <p:sldId id="728" r:id="rId41"/>
    <p:sldId id="729" r:id="rId42"/>
    <p:sldId id="361" r:id="rId43"/>
    <p:sldId id="360" r:id="rId44"/>
    <p:sldId id="730" r:id="rId45"/>
    <p:sldId id="357" r:id="rId46"/>
    <p:sldId id="352" r:id="rId47"/>
    <p:sldId id="354" r:id="rId48"/>
    <p:sldId id="333" r:id="rId49"/>
    <p:sldId id="334" r:id="rId50"/>
    <p:sldId id="335" r:id="rId51"/>
    <p:sldId id="336" r:id="rId52"/>
    <p:sldId id="732" r:id="rId53"/>
    <p:sldId id="337" r:id="rId54"/>
    <p:sldId id="305" r:id="rId55"/>
    <p:sldId id="307" r:id="rId56"/>
    <p:sldId id="355" r:id="rId57"/>
    <p:sldId id="733" r:id="rId58"/>
    <p:sldId id="734" r:id="rId59"/>
    <p:sldId id="356" r:id="rId60"/>
    <p:sldId id="350" r:id="rId61"/>
    <p:sldId id="345" r:id="rId62"/>
    <p:sldId id="735" r:id="rId63"/>
    <p:sldId id="737" r:id="rId64"/>
    <p:sldId id="257" r:id="rId65"/>
    <p:sldId id="258" r:id="rId66"/>
    <p:sldId id="300" r:id="rId67"/>
    <p:sldId id="260" r:id="rId68"/>
    <p:sldId id="303" r:id="rId69"/>
    <p:sldId id="329" r:id="rId70"/>
    <p:sldId id="330" r:id="rId71"/>
    <p:sldId id="275" r:id="rId72"/>
    <p:sldId id="331" r:id="rId73"/>
    <p:sldId id="311" r:id="rId74"/>
    <p:sldId id="312" r:id="rId75"/>
    <p:sldId id="738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70" autoAdjust="0"/>
  </p:normalViewPr>
  <p:slideViewPr>
    <p:cSldViewPr snapToGrid="0">
      <p:cViewPr varScale="1">
        <p:scale>
          <a:sx n="131" d="100"/>
          <a:sy n="131" d="100"/>
        </p:scale>
        <p:origin x="-105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Step 1: define a set of function              </a:t>
          </a:r>
          <a:endParaRPr lang="zh-TW" alt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Step 2: goodness of function</a:t>
          </a:r>
          <a:endParaRPr lang="zh-TW" alt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Step 3: pick the best function</a:t>
          </a:r>
          <a:endParaRPr lang="zh-TW" alt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8540DF-FD49-4215-991C-C7B2A2E10D35}" type="pres">
      <dgm:prSet presAssocID="{E857221A-734F-4396-A642-04F985B7D590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FCAC1A52-7A03-424B-8708-40DF70DCEBE1}" type="pres">
      <dgm:prSet presAssocID="{E857221A-734F-4396-A642-04F985B7D590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576B2E-DB43-49F5-8A31-D5CBF5F78EEC}" type="pres">
      <dgm:prSet presAssocID="{D60C5607-81DE-4CC8-91B3-C56E5666A49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FFABC42-5BE3-4E33-A2BE-582BDAFB0BDF}" type="pres">
      <dgm:prSet presAssocID="{D60C5607-81DE-4CC8-91B3-C56E5666A49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00715266-B18B-4BE1-9174-6113EFB44399}" type="presOf" srcId="{D60C5607-81DE-4CC8-91B3-C56E5666A49F}" destId="{75576B2E-DB43-49F5-8A31-D5CBF5F78EEC}" srcOrd="0" destOrd="0" presId="urn:microsoft.com/office/officeart/2005/8/layout/process1"/>
    <dgm:cxn modelId="{5B1BA3AF-BDD8-41E0-BDCC-37EC1B5194FD}" type="presOf" srcId="{7ABBEAF7-C373-4176-BC82-DCCB6D5E3E26}" destId="{A491758C-84A6-4A4D-888E-93118B4129B4}" srcOrd="0" destOrd="0" presId="urn:microsoft.com/office/officeart/2005/8/layout/process1"/>
    <dgm:cxn modelId="{A37A0B1A-00E7-4C70-8103-1C775294D3D8}" type="presOf" srcId="{D60C5607-81DE-4CC8-91B3-C56E5666A49F}" destId="{1FFABC42-5BE3-4E33-A2BE-582BDAFB0BDF}" srcOrd="1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769A87B7-F863-4C52-95A3-ACAA11FA0475}" type="presOf" srcId="{801111EC-7761-4006-9B8D-BDD3478D6A0C}" destId="{CFEBD105-9F67-4F60-B070-C671AE93A28A}" srcOrd="0" destOrd="0" presId="urn:microsoft.com/office/officeart/2005/8/layout/process1"/>
    <dgm:cxn modelId="{63A5A836-EE3A-4A02-843E-7E2B0545A95A}" type="presOf" srcId="{380F6D09-15D5-4E2B-BF8A-CECE4B7C4A20}" destId="{2C9E42A7-D692-4DEF-A008-68C3A4D1516E}" srcOrd="0" destOrd="0" presId="urn:microsoft.com/office/officeart/2005/8/layout/process1"/>
    <dgm:cxn modelId="{44DFC4EB-7BC1-494C-B525-CF0D4617D30F}" type="presOf" srcId="{680F7195-4FD3-481E-8A2B-5AD54C8280AB}" destId="{B28036AB-B71B-48DE-97C4-D287BC3BE7AC}" srcOrd="0" destOrd="0" presId="urn:microsoft.com/office/officeart/2005/8/layout/process1"/>
    <dgm:cxn modelId="{238F02FA-14AB-4280-8039-AA1E647ADBB1}" type="presOf" srcId="{E857221A-734F-4396-A642-04F985B7D590}" destId="{888540DF-FD49-4215-991C-C7B2A2E10D35}" srcOrd="0" destOrd="0" presId="urn:microsoft.com/office/officeart/2005/8/layout/process1"/>
    <dgm:cxn modelId="{E1C8F235-DEC7-4E67-9E1A-302BF758F91B}" type="presOf" srcId="{E857221A-734F-4396-A642-04F985B7D590}" destId="{FCAC1A52-7A03-424B-8708-40DF70DCEBE1}" srcOrd="1" destOrd="0" presId="urn:microsoft.com/office/officeart/2005/8/layout/process1"/>
    <dgm:cxn modelId="{03AD4ACB-F85B-4E6D-9F93-5D0F92DFEDD0}" type="presParOf" srcId="{A491758C-84A6-4A4D-888E-93118B4129B4}" destId="{CFEBD105-9F67-4F60-B070-C671AE93A28A}" srcOrd="0" destOrd="0" presId="urn:microsoft.com/office/officeart/2005/8/layout/process1"/>
    <dgm:cxn modelId="{F883CEE1-EC0C-41F7-B566-28DD8953F35A}" type="presParOf" srcId="{A491758C-84A6-4A4D-888E-93118B4129B4}" destId="{888540DF-FD49-4215-991C-C7B2A2E10D35}" srcOrd="1" destOrd="0" presId="urn:microsoft.com/office/officeart/2005/8/layout/process1"/>
    <dgm:cxn modelId="{BB177348-0696-4E89-8AB3-2D7E1D52245D}" type="presParOf" srcId="{888540DF-FD49-4215-991C-C7B2A2E10D35}" destId="{FCAC1A52-7A03-424B-8708-40DF70DCEBE1}" srcOrd="0" destOrd="0" presId="urn:microsoft.com/office/officeart/2005/8/layout/process1"/>
    <dgm:cxn modelId="{A94F14FD-C68C-42AD-BEB4-8A6002D6ACD5}" type="presParOf" srcId="{A491758C-84A6-4A4D-888E-93118B4129B4}" destId="{2C9E42A7-D692-4DEF-A008-68C3A4D1516E}" srcOrd="2" destOrd="0" presId="urn:microsoft.com/office/officeart/2005/8/layout/process1"/>
    <dgm:cxn modelId="{AD5D80CC-BE81-4DB5-A792-966A901A446E}" type="presParOf" srcId="{A491758C-84A6-4A4D-888E-93118B4129B4}" destId="{75576B2E-DB43-49F5-8A31-D5CBF5F78EEC}" srcOrd="3" destOrd="0" presId="urn:microsoft.com/office/officeart/2005/8/layout/process1"/>
    <dgm:cxn modelId="{7B3A0548-4294-4BD5-AF05-18B50E7F5FE3}" type="presParOf" srcId="{75576B2E-DB43-49F5-8A31-D5CBF5F78EEC}" destId="{1FFABC42-5BE3-4E33-A2BE-582BDAFB0BDF}" srcOrd="0" destOrd="0" presId="urn:microsoft.com/office/officeart/2005/8/layout/process1"/>
    <dgm:cxn modelId="{733EFC28-CB6B-4DCE-9576-693B4CE3C923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Step 1: define a set of function              </a:t>
          </a:r>
          <a:endParaRPr lang="zh-TW" alt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Step 2: goodness of function</a:t>
          </a:r>
          <a:endParaRPr lang="zh-TW" alt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Step 3: pick the best function</a:t>
          </a:r>
          <a:endParaRPr lang="zh-TW" alt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8540DF-FD49-4215-991C-C7B2A2E10D35}" type="pres">
      <dgm:prSet presAssocID="{E857221A-734F-4396-A642-04F985B7D590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FCAC1A52-7A03-424B-8708-40DF70DCEBE1}" type="pres">
      <dgm:prSet presAssocID="{E857221A-734F-4396-A642-04F985B7D590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576B2E-DB43-49F5-8A31-D5CBF5F78EEC}" type="pres">
      <dgm:prSet presAssocID="{D60C5607-81DE-4CC8-91B3-C56E5666A49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FFABC42-5BE3-4E33-A2BE-582BDAFB0BDF}" type="pres">
      <dgm:prSet presAssocID="{D60C5607-81DE-4CC8-91B3-C56E5666A49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00715266-B18B-4BE1-9174-6113EFB44399}" type="presOf" srcId="{D60C5607-81DE-4CC8-91B3-C56E5666A49F}" destId="{75576B2E-DB43-49F5-8A31-D5CBF5F78EEC}" srcOrd="0" destOrd="0" presId="urn:microsoft.com/office/officeart/2005/8/layout/process1"/>
    <dgm:cxn modelId="{5B1BA3AF-BDD8-41E0-BDCC-37EC1B5194FD}" type="presOf" srcId="{7ABBEAF7-C373-4176-BC82-DCCB6D5E3E26}" destId="{A491758C-84A6-4A4D-888E-93118B4129B4}" srcOrd="0" destOrd="0" presId="urn:microsoft.com/office/officeart/2005/8/layout/process1"/>
    <dgm:cxn modelId="{A37A0B1A-00E7-4C70-8103-1C775294D3D8}" type="presOf" srcId="{D60C5607-81DE-4CC8-91B3-C56E5666A49F}" destId="{1FFABC42-5BE3-4E33-A2BE-582BDAFB0BDF}" srcOrd="1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769A87B7-F863-4C52-95A3-ACAA11FA0475}" type="presOf" srcId="{801111EC-7761-4006-9B8D-BDD3478D6A0C}" destId="{CFEBD105-9F67-4F60-B070-C671AE93A28A}" srcOrd="0" destOrd="0" presId="urn:microsoft.com/office/officeart/2005/8/layout/process1"/>
    <dgm:cxn modelId="{63A5A836-EE3A-4A02-843E-7E2B0545A95A}" type="presOf" srcId="{380F6D09-15D5-4E2B-BF8A-CECE4B7C4A20}" destId="{2C9E42A7-D692-4DEF-A008-68C3A4D1516E}" srcOrd="0" destOrd="0" presId="urn:microsoft.com/office/officeart/2005/8/layout/process1"/>
    <dgm:cxn modelId="{44DFC4EB-7BC1-494C-B525-CF0D4617D30F}" type="presOf" srcId="{680F7195-4FD3-481E-8A2B-5AD54C8280AB}" destId="{B28036AB-B71B-48DE-97C4-D287BC3BE7AC}" srcOrd="0" destOrd="0" presId="urn:microsoft.com/office/officeart/2005/8/layout/process1"/>
    <dgm:cxn modelId="{238F02FA-14AB-4280-8039-AA1E647ADBB1}" type="presOf" srcId="{E857221A-734F-4396-A642-04F985B7D590}" destId="{888540DF-FD49-4215-991C-C7B2A2E10D35}" srcOrd="0" destOrd="0" presId="urn:microsoft.com/office/officeart/2005/8/layout/process1"/>
    <dgm:cxn modelId="{E1C8F235-DEC7-4E67-9E1A-302BF758F91B}" type="presOf" srcId="{E857221A-734F-4396-A642-04F985B7D590}" destId="{FCAC1A52-7A03-424B-8708-40DF70DCEBE1}" srcOrd="1" destOrd="0" presId="urn:microsoft.com/office/officeart/2005/8/layout/process1"/>
    <dgm:cxn modelId="{03AD4ACB-F85B-4E6D-9F93-5D0F92DFEDD0}" type="presParOf" srcId="{A491758C-84A6-4A4D-888E-93118B4129B4}" destId="{CFEBD105-9F67-4F60-B070-C671AE93A28A}" srcOrd="0" destOrd="0" presId="urn:microsoft.com/office/officeart/2005/8/layout/process1"/>
    <dgm:cxn modelId="{F883CEE1-EC0C-41F7-B566-28DD8953F35A}" type="presParOf" srcId="{A491758C-84A6-4A4D-888E-93118B4129B4}" destId="{888540DF-FD49-4215-991C-C7B2A2E10D35}" srcOrd="1" destOrd="0" presId="urn:microsoft.com/office/officeart/2005/8/layout/process1"/>
    <dgm:cxn modelId="{BB177348-0696-4E89-8AB3-2D7E1D52245D}" type="presParOf" srcId="{888540DF-FD49-4215-991C-C7B2A2E10D35}" destId="{FCAC1A52-7A03-424B-8708-40DF70DCEBE1}" srcOrd="0" destOrd="0" presId="urn:microsoft.com/office/officeart/2005/8/layout/process1"/>
    <dgm:cxn modelId="{A94F14FD-C68C-42AD-BEB4-8A6002D6ACD5}" type="presParOf" srcId="{A491758C-84A6-4A4D-888E-93118B4129B4}" destId="{2C9E42A7-D692-4DEF-A008-68C3A4D1516E}" srcOrd="2" destOrd="0" presId="urn:microsoft.com/office/officeart/2005/8/layout/process1"/>
    <dgm:cxn modelId="{AD5D80CC-BE81-4DB5-A792-966A901A446E}" type="presParOf" srcId="{A491758C-84A6-4A4D-888E-93118B4129B4}" destId="{75576B2E-DB43-49F5-8A31-D5CBF5F78EEC}" srcOrd="3" destOrd="0" presId="urn:microsoft.com/office/officeart/2005/8/layout/process1"/>
    <dgm:cxn modelId="{7B3A0548-4294-4BD5-AF05-18B50E7F5FE3}" type="presParOf" srcId="{75576B2E-DB43-49F5-8A31-D5CBF5F78EEC}" destId="{1FFABC42-5BE3-4E33-A2BE-582BDAFB0BDF}" srcOrd="0" destOrd="0" presId="urn:microsoft.com/office/officeart/2005/8/layout/process1"/>
    <dgm:cxn modelId="{733EFC28-CB6B-4DCE-9576-693B4CE3C923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Step 1</a:t>
          </a:r>
          <a:r>
            <a:rPr lang="en-US" altLang="zh-TW" sz="2800">
              <a:latin typeface="Times New Roman" panose="02020603050405020304" pitchFamily="18" charset="0"/>
              <a:cs typeface="Times New Roman" panose="02020603050405020304" pitchFamily="18" charset="0"/>
            </a:rPr>
            <a:t>: define a set of function              </a:t>
          </a:r>
          <a:endParaRPr lang="zh-TW" alt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Step 2: goodness of function</a:t>
          </a:r>
          <a:endParaRPr lang="zh-TW" alt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Step 3: pick the best function</a:t>
          </a:r>
          <a:endParaRPr lang="zh-TW" alt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8540DF-FD49-4215-991C-C7B2A2E10D35}" type="pres">
      <dgm:prSet presAssocID="{E857221A-734F-4396-A642-04F985B7D590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FCAC1A52-7A03-424B-8708-40DF70DCEBE1}" type="pres">
      <dgm:prSet presAssocID="{E857221A-734F-4396-A642-04F985B7D590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576B2E-DB43-49F5-8A31-D5CBF5F78EEC}" type="pres">
      <dgm:prSet presAssocID="{D60C5607-81DE-4CC8-91B3-C56E5666A49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FFABC42-5BE3-4E33-A2BE-582BDAFB0BDF}" type="pres">
      <dgm:prSet presAssocID="{D60C5607-81DE-4CC8-91B3-C56E5666A49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00715266-B18B-4BE1-9174-6113EFB44399}" type="presOf" srcId="{D60C5607-81DE-4CC8-91B3-C56E5666A49F}" destId="{75576B2E-DB43-49F5-8A31-D5CBF5F78EEC}" srcOrd="0" destOrd="0" presId="urn:microsoft.com/office/officeart/2005/8/layout/process1"/>
    <dgm:cxn modelId="{5B1BA3AF-BDD8-41E0-BDCC-37EC1B5194FD}" type="presOf" srcId="{7ABBEAF7-C373-4176-BC82-DCCB6D5E3E26}" destId="{A491758C-84A6-4A4D-888E-93118B4129B4}" srcOrd="0" destOrd="0" presId="urn:microsoft.com/office/officeart/2005/8/layout/process1"/>
    <dgm:cxn modelId="{A37A0B1A-00E7-4C70-8103-1C775294D3D8}" type="presOf" srcId="{D60C5607-81DE-4CC8-91B3-C56E5666A49F}" destId="{1FFABC42-5BE3-4E33-A2BE-582BDAFB0BDF}" srcOrd="1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769A87B7-F863-4C52-95A3-ACAA11FA0475}" type="presOf" srcId="{801111EC-7761-4006-9B8D-BDD3478D6A0C}" destId="{CFEBD105-9F67-4F60-B070-C671AE93A28A}" srcOrd="0" destOrd="0" presId="urn:microsoft.com/office/officeart/2005/8/layout/process1"/>
    <dgm:cxn modelId="{63A5A836-EE3A-4A02-843E-7E2B0545A95A}" type="presOf" srcId="{380F6D09-15D5-4E2B-BF8A-CECE4B7C4A20}" destId="{2C9E42A7-D692-4DEF-A008-68C3A4D1516E}" srcOrd="0" destOrd="0" presId="urn:microsoft.com/office/officeart/2005/8/layout/process1"/>
    <dgm:cxn modelId="{44DFC4EB-7BC1-494C-B525-CF0D4617D30F}" type="presOf" srcId="{680F7195-4FD3-481E-8A2B-5AD54C8280AB}" destId="{B28036AB-B71B-48DE-97C4-D287BC3BE7AC}" srcOrd="0" destOrd="0" presId="urn:microsoft.com/office/officeart/2005/8/layout/process1"/>
    <dgm:cxn modelId="{238F02FA-14AB-4280-8039-AA1E647ADBB1}" type="presOf" srcId="{E857221A-734F-4396-A642-04F985B7D590}" destId="{888540DF-FD49-4215-991C-C7B2A2E10D35}" srcOrd="0" destOrd="0" presId="urn:microsoft.com/office/officeart/2005/8/layout/process1"/>
    <dgm:cxn modelId="{E1C8F235-DEC7-4E67-9E1A-302BF758F91B}" type="presOf" srcId="{E857221A-734F-4396-A642-04F985B7D590}" destId="{FCAC1A52-7A03-424B-8708-40DF70DCEBE1}" srcOrd="1" destOrd="0" presId="urn:microsoft.com/office/officeart/2005/8/layout/process1"/>
    <dgm:cxn modelId="{03AD4ACB-F85B-4E6D-9F93-5D0F92DFEDD0}" type="presParOf" srcId="{A491758C-84A6-4A4D-888E-93118B4129B4}" destId="{CFEBD105-9F67-4F60-B070-C671AE93A28A}" srcOrd="0" destOrd="0" presId="urn:microsoft.com/office/officeart/2005/8/layout/process1"/>
    <dgm:cxn modelId="{F883CEE1-EC0C-41F7-B566-28DD8953F35A}" type="presParOf" srcId="{A491758C-84A6-4A4D-888E-93118B4129B4}" destId="{888540DF-FD49-4215-991C-C7B2A2E10D35}" srcOrd="1" destOrd="0" presId="urn:microsoft.com/office/officeart/2005/8/layout/process1"/>
    <dgm:cxn modelId="{BB177348-0696-4E89-8AB3-2D7E1D52245D}" type="presParOf" srcId="{888540DF-FD49-4215-991C-C7B2A2E10D35}" destId="{FCAC1A52-7A03-424B-8708-40DF70DCEBE1}" srcOrd="0" destOrd="0" presId="urn:microsoft.com/office/officeart/2005/8/layout/process1"/>
    <dgm:cxn modelId="{A94F14FD-C68C-42AD-BEB4-8A6002D6ACD5}" type="presParOf" srcId="{A491758C-84A6-4A4D-888E-93118B4129B4}" destId="{2C9E42A7-D692-4DEF-A008-68C3A4D1516E}" srcOrd="2" destOrd="0" presId="urn:microsoft.com/office/officeart/2005/8/layout/process1"/>
    <dgm:cxn modelId="{AD5D80CC-BE81-4DB5-A792-966A901A446E}" type="presParOf" srcId="{A491758C-84A6-4A4D-888E-93118B4129B4}" destId="{75576B2E-DB43-49F5-8A31-D5CBF5F78EEC}" srcOrd="3" destOrd="0" presId="urn:microsoft.com/office/officeart/2005/8/layout/process1"/>
    <dgm:cxn modelId="{7B3A0548-4294-4BD5-AF05-18B50E7F5FE3}" type="presParOf" srcId="{75576B2E-DB43-49F5-8A31-D5CBF5F78EEC}" destId="{1FFABC42-5BE3-4E33-A2BE-582BDAFB0BDF}" srcOrd="0" destOrd="0" presId="urn:microsoft.com/office/officeart/2005/8/layout/process1"/>
    <dgm:cxn modelId="{733EFC28-CB6B-4DCE-9576-693B4CE3C923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13" Type="http://schemas.openxmlformats.org/officeDocument/2006/relationships/image" Target="../media/image189.wmf"/><Relationship Id="rId3" Type="http://schemas.openxmlformats.org/officeDocument/2006/relationships/image" Target="../media/image179.wmf"/><Relationship Id="rId7" Type="http://schemas.openxmlformats.org/officeDocument/2006/relationships/image" Target="../media/image183.wmf"/><Relationship Id="rId12" Type="http://schemas.openxmlformats.org/officeDocument/2006/relationships/image" Target="../media/image188.wmf"/><Relationship Id="rId2" Type="http://schemas.openxmlformats.org/officeDocument/2006/relationships/image" Target="../media/image178.wmf"/><Relationship Id="rId1" Type="http://schemas.openxmlformats.org/officeDocument/2006/relationships/image" Target="../media/image177.wmf"/><Relationship Id="rId6" Type="http://schemas.openxmlformats.org/officeDocument/2006/relationships/image" Target="../media/image182.wmf"/><Relationship Id="rId11" Type="http://schemas.openxmlformats.org/officeDocument/2006/relationships/image" Target="../media/image187.wmf"/><Relationship Id="rId5" Type="http://schemas.openxmlformats.org/officeDocument/2006/relationships/image" Target="../media/image181.wmf"/><Relationship Id="rId10" Type="http://schemas.openxmlformats.org/officeDocument/2006/relationships/image" Target="../media/image186.wmf"/><Relationship Id="rId4" Type="http://schemas.openxmlformats.org/officeDocument/2006/relationships/image" Target="../media/image180.wmf"/><Relationship Id="rId9" Type="http://schemas.openxmlformats.org/officeDocument/2006/relationships/image" Target="../media/image185.wmf"/><Relationship Id="rId14" Type="http://schemas.openxmlformats.org/officeDocument/2006/relationships/image" Target="../media/image190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wmf"/><Relationship Id="rId13" Type="http://schemas.openxmlformats.org/officeDocument/2006/relationships/image" Target="../media/image205.wmf"/><Relationship Id="rId18" Type="http://schemas.openxmlformats.org/officeDocument/2006/relationships/image" Target="../media/image210.wmf"/><Relationship Id="rId3" Type="http://schemas.openxmlformats.org/officeDocument/2006/relationships/image" Target="../media/image196.wmf"/><Relationship Id="rId7" Type="http://schemas.openxmlformats.org/officeDocument/2006/relationships/image" Target="../media/image200.wmf"/><Relationship Id="rId12" Type="http://schemas.openxmlformats.org/officeDocument/2006/relationships/image" Target="../media/image204.wmf"/><Relationship Id="rId17" Type="http://schemas.openxmlformats.org/officeDocument/2006/relationships/image" Target="../media/image209.wmf"/><Relationship Id="rId2" Type="http://schemas.openxmlformats.org/officeDocument/2006/relationships/image" Target="../media/image195.wmf"/><Relationship Id="rId16" Type="http://schemas.openxmlformats.org/officeDocument/2006/relationships/image" Target="../media/image208.wmf"/><Relationship Id="rId1" Type="http://schemas.openxmlformats.org/officeDocument/2006/relationships/image" Target="../media/image194.wmf"/><Relationship Id="rId6" Type="http://schemas.openxmlformats.org/officeDocument/2006/relationships/image" Target="../media/image199.wmf"/><Relationship Id="rId11" Type="http://schemas.openxmlformats.org/officeDocument/2006/relationships/image" Target="../media/image203.wmf"/><Relationship Id="rId5" Type="http://schemas.openxmlformats.org/officeDocument/2006/relationships/image" Target="../media/image198.wmf"/><Relationship Id="rId15" Type="http://schemas.openxmlformats.org/officeDocument/2006/relationships/image" Target="../media/image207.wmf"/><Relationship Id="rId10" Type="http://schemas.openxmlformats.org/officeDocument/2006/relationships/image" Target="../media/image185.wmf"/><Relationship Id="rId4" Type="http://schemas.openxmlformats.org/officeDocument/2006/relationships/image" Target="../media/image197.wmf"/><Relationship Id="rId9" Type="http://schemas.openxmlformats.org/officeDocument/2006/relationships/image" Target="../media/image202.wmf"/><Relationship Id="rId14" Type="http://schemas.openxmlformats.org/officeDocument/2006/relationships/image" Target="../media/image206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wmf"/><Relationship Id="rId3" Type="http://schemas.openxmlformats.org/officeDocument/2006/relationships/image" Target="../media/image213.wmf"/><Relationship Id="rId7" Type="http://schemas.openxmlformats.org/officeDocument/2006/relationships/image" Target="../media/image217.wmf"/><Relationship Id="rId2" Type="http://schemas.openxmlformats.org/officeDocument/2006/relationships/image" Target="../media/image212.wmf"/><Relationship Id="rId1" Type="http://schemas.openxmlformats.org/officeDocument/2006/relationships/image" Target="../media/image211.wmf"/><Relationship Id="rId6" Type="http://schemas.openxmlformats.org/officeDocument/2006/relationships/image" Target="../media/image216.wmf"/><Relationship Id="rId5" Type="http://schemas.openxmlformats.org/officeDocument/2006/relationships/image" Target="../media/image215.wmf"/><Relationship Id="rId4" Type="http://schemas.openxmlformats.org/officeDocument/2006/relationships/image" Target="../media/image21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0.wmf"/><Relationship Id="rId1" Type="http://schemas.openxmlformats.org/officeDocument/2006/relationships/image" Target="../media/image16.wmf"/><Relationship Id="rId4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9B96A0-EA1C-4BDF-894C-665FA7A42D90}" type="datetimeFigureOut">
              <a:rPr lang="zh-TW" altLang="en-US" smtClean="0"/>
              <a:t>2019/7/9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4AEC8-9087-4620-84A5-734B2D3CF9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777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penai.com/better-language-models/?fbclid=IwAR3EZ3gD-5-_rj_vxTnpIDRPehvZfteepEzcD7AvnQYzQFUVNX1qcrBr5lc#sample1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crosoft/dowhy?fbclid=IwAR3AmSdP71a5F0w16uuJ9QRxH3pxHffuwbaCz3FTCifxnYRlShx56ntNHZI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52poke.com/zh-hant/%E7%8B%AC%E8%A7%92%E8%99%AB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iki.52poke.com/zh-hant/%E7%BB%BF%E6%AF%9B%E8%99%AB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925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https://blog.openai.com/better-language-models/?fbclid=IwAR3EZ3gD-5-_rj_vxTnpIDRPehvZfteepEzcD7AvnQYzQFUVNX1qcrBr5lc#sample1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hlinkClick r:id="rId4"/>
              </a:rPr>
              <a:t>https://github.com/Microsoft/dowhy?fbclid=IwAR3AmSdP71a5F0w16uuJ9QRxH3pxHffuwbaCz3FTCifxnYRlShx56ntNHZI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8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9322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卡咪龜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5848-695C-4954-8FA3-37BB77D7C21E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468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5848-695C-4954-8FA3-37BB77D7C21E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008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http://speech.ee.ntu.edu.tw/~tlkagk/courses/LA_2016/Lecture/orthogonal%20projection%20(v2).ecm.mp4/index.html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5848-695C-4954-8FA3-37BB77D7C21E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9830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5848-695C-4954-8FA3-37BB77D7C21E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048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鄭凱文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5848-695C-4954-8FA3-37BB77D7C21E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591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/>
              <a:t>Don’t worry. In linear regression, the loss function L is convex.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/>
              <a:t>No local minima</a:t>
            </a:r>
            <a:endParaRPr lang="zh-TW" altLang="en-US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Questions: image you are playing AOC</a:t>
            </a:r>
          </a:p>
          <a:p>
            <a:endParaRPr lang="en-US" altLang="zh-TW" sz="2400" dirty="0"/>
          </a:p>
          <a:p>
            <a:r>
              <a:rPr lang="en-US" altLang="zh-TW" sz="2400" dirty="0"/>
              <a:t>A network can have millions of parameters.</a:t>
            </a:r>
          </a:p>
          <a:p>
            <a:pPr lvl="1"/>
            <a:r>
              <a:rPr lang="en-US" altLang="zh-TW" dirty="0"/>
              <a:t>Backpropagation is the way to compute the gradients efficiently (not today)</a:t>
            </a:r>
          </a:p>
          <a:p>
            <a:pPr lvl="1"/>
            <a:r>
              <a:rPr lang="en-US" altLang="zh-TW" dirty="0"/>
              <a:t>Ref: http://speech.ee.ntu.edu.tw/~tlkagk/courses/MLDS_2015_2/Lecture/DNN%20backprop.ecm.mp4/index.html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821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Demo </a:t>
            </a:r>
            <a:r>
              <a:rPr lang="en-US" altLang="zh-TW" dirty="0" err="1"/>
              <a:t>minecraft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FD5E6-1D4C-4574-A5FD-B73197860C4A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944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Demo: Why</a:t>
            </a:r>
            <a:r>
              <a:rPr lang="en-US" altLang="zh-TW" baseline="0" dirty="0"/>
              <a:t> all the </a:t>
            </a:r>
            <a:r>
              <a:rPr lang="en-US" altLang="zh-TW" baseline="0" dirty="0" err="1"/>
              <a:t>problmes</a:t>
            </a:r>
            <a:r>
              <a:rPr lang="en-US" altLang="zh-TW" baseline="0" dirty="0"/>
              <a:t>/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FD5E6-1D4C-4574-A5FD-B73197860C4A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7590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7224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5848-695C-4954-8FA3-37BB77D7C21E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2995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metaphohr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5848-695C-4954-8FA3-37BB77D7C21E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55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Species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" action="ppaction://noactio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" action="ppaction://noactio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獨角蟲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-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綠毛蟲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5848-695C-4954-8FA3-37BB77D7C21E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72243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Pidgey</a:t>
            </a:r>
            <a:endParaRPr lang="en-US" altLang="zh-TW" dirty="0"/>
          </a:p>
          <a:p>
            <a:r>
              <a:rPr lang="en-US" altLang="zh-TW" dirty="0" err="1"/>
              <a:t>Weedle</a:t>
            </a:r>
            <a:endParaRPr lang="en-US" altLang="zh-TW" dirty="0"/>
          </a:p>
          <a:p>
            <a:r>
              <a:rPr lang="en-US" altLang="zh-TW" dirty="0" err="1"/>
              <a:t>Caterpie</a:t>
            </a:r>
            <a:endParaRPr lang="en-US" altLang="zh-TW" dirty="0"/>
          </a:p>
          <a:p>
            <a:r>
              <a:rPr lang="en-US" altLang="zh-TW" dirty="0" err="1"/>
              <a:t>Eevee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5848-695C-4954-8FA3-37BB77D7C21E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4364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Pidgey</a:t>
            </a:r>
            <a:endParaRPr lang="en-US" altLang="zh-TW" dirty="0"/>
          </a:p>
          <a:p>
            <a:r>
              <a:rPr lang="en-US" altLang="zh-TW" dirty="0" err="1"/>
              <a:t>Weedle</a:t>
            </a:r>
            <a:endParaRPr lang="en-US" altLang="zh-TW" dirty="0"/>
          </a:p>
          <a:p>
            <a:r>
              <a:rPr lang="en-US" altLang="zh-TW" dirty="0" err="1"/>
              <a:t>Caterpie</a:t>
            </a:r>
            <a:endParaRPr lang="en-US" altLang="zh-TW" dirty="0"/>
          </a:p>
          <a:p>
            <a:r>
              <a:rPr lang="en-US" altLang="zh-TW" dirty="0" err="1"/>
              <a:t>Eevee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5848-695C-4954-8FA3-37BB77D7C21E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1355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Put all the information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F5848-695C-4954-8FA3-37BB77D7C21E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3590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8D95B-0755-4896-9C23-A080A597C298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8844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/>
            </a:r>
            <a:br>
              <a:rPr lang="zh-TW" altLang="en-US" dirty="0"/>
            </a:b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-0.142857142857 0.285714285714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8D95B-0755-4896-9C23-A080A597C298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9388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sz="1200" dirty="0">
                <a:solidFill>
                  <a:srgbClr val="0000FF"/>
                </a:solidFill>
              </a:rPr>
              <a:t>Activation function</a:t>
            </a:r>
            <a:endParaRPr lang="zh-TW" altLang="en-US" sz="1200" dirty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1142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 logistic function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logistic function with parameters (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1,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altLang="zh-TW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0,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1) which yields 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3785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8137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 logistic function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logistic function with parameters (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1,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altLang="zh-TW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0,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1) which yields 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64212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 logistic function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logistic function with parameters (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1,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altLang="zh-TW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0,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1) which yields 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589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 class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4AEC8-9087-4620-84A5-734B2D3CF902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2232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783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Deep-Learning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技術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の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先端企業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である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AlpacaDB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4861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Reinforcement learning?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0855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https://deepmind.com/research/dqn/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60063-B929-41F2-B61A-2D9B6A5DDE0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632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110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dirty="0"/>
              <a:t>看著棋譜學</a:t>
            </a:r>
            <a:endParaRPr lang="en-US" altLang="zh-TW" sz="2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73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6220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03" y="0"/>
                </a:lnTo>
                <a:lnTo>
                  <a:pt x="503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27113" y="4445000"/>
            <a:ext cx="7010400" cy="12525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35D52AD2-C959-477E-BC82-2EC6C5D6EAAE}"/>
              </a:ext>
            </a:extLst>
          </p:cNvPr>
          <p:cNvSpPr/>
          <p:nvPr userDrawn="1"/>
        </p:nvSpPr>
        <p:spPr>
          <a:xfrm>
            <a:off x="0" y="6516884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ysClr val="windowText" lastClr="000000"/>
                </a:solidFill>
                <a:latin typeface="Arial Narrow" panose="020B0606020202030204" pitchFamily="34" charset="0"/>
                <a:cs typeface="Times New Roman" pitchFamily="18" charset="0"/>
              </a:rPr>
              <a:t>This slides can be used for educational purposes only. Most contents are from the Internet. Please do not distribute!</a:t>
            </a:r>
            <a:endParaRPr lang="zh-CN" altLang="en-US" sz="1200" dirty="0">
              <a:solidFill>
                <a:sysClr val="windowText" lastClr="000000"/>
              </a:solidFill>
              <a:latin typeface="Arial Narrow" panose="020B060602020203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109044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2B7C7-FC46-47E9-9DC1-A957972167BE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783069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6065" y="304800"/>
            <a:ext cx="200818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76925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C8655-ED8D-4CEC-B14F-67E65621083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054017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304804"/>
            <a:ext cx="7993062" cy="9636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6"/>
            <a:ext cx="3924300" cy="4535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484313"/>
            <a:ext cx="3924300" cy="2190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827464"/>
            <a:ext cx="3924300" cy="2192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B4CC9-100A-4341-9A14-7623F9051ED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106455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2" name="Shape 22"/>
          <p:cNvSpPr txBox="1"/>
          <p:nvPr/>
        </p:nvSpPr>
        <p:spPr>
          <a:xfrm>
            <a:off x="2201850" y="6177125"/>
            <a:ext cx="5190899" cy="60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542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956703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789040"/>
            <a:ext cx="7772400" cy="648076"/>
          </a:xfrm>
        </p:spPr>
        <p:txBody>
          <a:bodyPr anchor="t"/>
          <a:lstStyle>
            <a:lvl1pPr algn="l">
              <a:defRPr sz="3600" b="1" cap="none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4546653"/>
            <a:ext cx="7772400" cy="682547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AutoShape 4"/>
          <p:cNvSpPr>
            <a:spLocks noChangeArrowheads="1"/>
          </p:cNvSpPr>
          <p:nvPr userDrawn="1"/>
        </p:nvSpPr>
        <p:spPr bwMode="auto">
          <a:xfrm>
            <a:off x="609600" y="4437116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1602864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58EB8-DC95-45F5-B015-B1B1B24B860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289987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4040188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484784"/>
            <a:ext cx="4040188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980728"/>
            <a:ext cx="4041775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484784"/>
            <a:ext cx="4041775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5BC2F-9435-449B-81B7-5EDCEB1FF2F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116936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F3444-B3A8-4DEA-8907-B01B6801EE5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244769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D1860-6637-4E89-9054-FF68FD4C0A72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442049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AE20F-0E7D-4006-8EF0-41E43E8C4F4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219355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CF956-66F4-4F8E-94D1-0EAA9B220E5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32658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88640"/>
            <a:ext cx="799306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931026"/>
            <a:ext cx="8001000" cy="552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79918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525344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11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97352"/>
            <a:ext cx="28956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398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ransition spd="slow"/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8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16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emf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4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gif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4.jp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10.png"/><Relationship Id="rId10" Type="http://schemas.openxmlformats.org/officeDocument/2006/relationships/image" Target="../media/image15.png"/><Relationship Id="rId4" Type="http://schemas.openxmlformats.org/officeDocument/2006/relationships/image" Target="../media/image911.png"/><Relationship Id="rId9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oleObject" Target="../embeddings/oleObject17.bin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4.jpg"/><Relationship Id="rId11" Type="http://schemas.openxmlformats.org/officeDocument/2006/relationships/image" Target="../media/image211.png"/><Relationship Id="rId5" Type="http://schemas.openxmlformats.org/officeDocument/2006/relationships/image" Target="../media/image910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6.wmf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66.png"/><Relationship Id="rId12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wmf"/><Relationship Id="rId11" Type="http://schemas.openxmlformats.org/officeDocument/2006/relationships/image" Target="../media/image31.png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300.png"/><Relationship Id="rId4" Type="http://schemas.openxmlformats.org/officeDocument/2006/relationships/image" Target="../media/image65.png"/><Relationship Id="rId9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6.wmf"/><Relationship Id="rId11" Type="http://schemas.openxmlformats.org/officeDocument/2006/relationships/image" Target="../media/image46.png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450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10.png"/><Relationship Id="rId5" Type="http://schemas.openxmlformats.org/officeDocument/2006/relationships/image" Target="../media/image16.w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5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3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7.png"/><Relationship Id="rId5" Type="http://schemas.openxmlformats.org/officeDocument/2006/relationships/image" Target="../media/image69.wmf"/><Relationship Id="rId4" Type="http://schemas.openxmlformats.org/officeDocument/2006/relationships/oleObject" Target="../embeddings/oleObject21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33.png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5.png"/><Relationship Id="rId5" Type="http://schemas.openxmlformats.org/officeDocument/2006/relationships/image" Target="../media/image69.wmf"/><Relationship Id="rId10" Type="http://schemas.openxmlformats.org/officeDocument/2006/relationships/image" Target="../media/image47.png"/><Relationship Id="rId4" Type="http://schemas.openxmlformats.org/officeDocument/2006/relationships/oleObject" Target="../embeddings/oleObject22.bin"/><Relationship Id="rId9" Type="http://schemas.openxmlformats.org/officeDocument/2006/relationships/image" Target="../media/image5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9.wmf"/><Relationship Id="rId11" Type="http://schemas.openxmlformats.org/officeDocument/2006/relationships/image" Target="../media/image47.png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610.png"/><Relationship Id="rId4" Type="http://schemas.openxmlformats.org/officeDocument/2006/relationships/image" Target="../media/image33.png"/><Relationship Id="rId9" Type="http://schemas.openxmlformats.org/officeDocument/2006/relationships/image" Target="../media/image6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62.png"/><Relationship Id="rId7" Type="http://schemas.openxmlformats.org/officeDocument/2006/relationships/image" Target="../media/image6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11" Type="http://schemas.openxmlformats.org/officeDocument/2006/relationships/image" Target="../media/image70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9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Relationship Id="rId9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84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1.jpe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5.jpeg"/><Relationship Id="rId4" Type="http://schemas.openxmlformats.org/officeDocument/2006/relationships/image" Target="../media/image12.wmf"/><Relationship Id="rId9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10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8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21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0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7.wmf"/><Relationship Id="rId12" Type="http://schemas.openxmlformats.org/officeDocument/2006/relationships/image" Target="../media/image18.wmf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oleObject" Target="../embeddings/oleObject8.bin"/><Relationship Id="rId5" Type="http://schemas.openxmlformats.org/officeDocument/2006/relationships/image" Target="../media/image16.wmf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10.png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9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6.jpeg"/><Relationship Id="rId7" Type="http://schemas.openxmlformats.org/officeDocument/2006/relationships/image" Target="../media/image171.png"/><Relationship Id="rId12" Type="http://schemas.openxmlformats.org/officeDocument/2006/relationships/image" Target="../media/image12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4.png"/><Relationship Id="rId5" Type="http://schemas.openxmlformats.org/officeDocument/2006/relationships/image" Target="../media/image511.png"/><Relationship Id="rId10" Type="http://schemas.openxmlformats.org/officeDocument/2006/relationships/image" Target="../media/image173.png"/><Relationship Id="rId4" Type="http://schemas.openxmlformats.org/officeDocument/2006/relationships/image" Target="../media/image169.png"/><Relationship Id="rId9" Type="http://schemas.openxmlformats.org/officeDocument/2006/relationships/image" Target="../media/image91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76.png"/><Relationship Id="rId7" Type="http://schemas.openxmlformats.org/officeDocument/2006/relationships/image" Target="../media/image170.png"/><Relationship Id="rId12" Type="http://schemas.openxmlformats.org/officeDocument/2006/relationships/image" Target="../media/image179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78.png"/><Relationship Id="rId10" Type="http://schemas.openxmlformats.org/officeDocument/2006/relationships/image" Target="../media/image173.png"/><Relationship Id="rId4" Type="http://schemas.openxmlformats.org/officeDocument/2006/relationships/image" Target="../media/image177.png"/><Relationship Id="rId9" Type="http://schemas.openxmlformats.org/officeDocument/2006/relationships/image" Target="../media/image1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181.wmf"/><Relationship Id="rId18" Type="http://schemas.openxmlformats.org/officeDocument/2006/relationships/oleObject" Target="../embeddings/oleObject31.bin"/><Relationship Id="rId26" Type="http://schemas.openxmlformats.org/officeDocument/2006/relationships/image" Target="../media/image390.png"/><Relationship Id="rId3" Type="http://schemas.openxmlformats.org/officeDocument/2006/relationships/notesSlide" Target="../notesSlides/notesSlide28.xml"/><Relationship Id="rId21" Type="http://schemas.openxmlformats.org/officeDocument/2006/relationships/image" Target="../media/image185.wmf"/><Relationship Id="rId7" Type="http://schemas.openxmlformats.org/officeDocument/2006/relationships/image" Target="../media/image178.wmf"/><Relationship Id="rId12" Type="http://schemas.openxmlformats.org/officeDocument/2006/relationships/oleObject" Target="../embeddings/oleObject28.bin"/><Relationship Id="rId17" Type="http://schemas.openxmlformats.org/officeDocument/2006/relationships/image" Target="../media/image183.wmf"/><Relationship Id="rId25" Type="http://schemas.openxmlformats.org/officeDocument/2006/relationships/image" Target="../media/image187.wmf"/><Relationship Id="rId33" Type="http://schemas.openxmlformats.org/officeDocument/2006/relationships/image" Target="../media/image19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0.bin"/><Relationship Id="rId20" Type="http://schemas.openxmlformats.org/officeDocument/2006/relationships/oleObject" Target="../embeddings/oleObject32.bin"/><Relationship Id="rId29" Type="http://schemas.openxmlformats.org/officeDocument/2006/relationships/image" Target="../media/image188.wmf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180.wmf"/><Relationship Id="rId24" Type="http://schemas.openxmlformats.org/officeDocument/2006/relationships/oleObject" Target="../embeddings/oleObject34.bin"/><Relationship Id="rId32" Type="http://schemas.openxmlformats.org/officeDocument/2006/relationships/oleObject" Target="../embeddings/oleObject37.bin"/><Relationship Id="rId5" Type="http://schemas.openxmlformats.org/officeDocument/2006/relationships/image" Target="../media/image177.wmf"/><Relationship Id="rId15" Type="http://schemas.openxmlformats.org/officeDocument/2006/relationships/image" Target="../media/image182.wmf"/><Relationship Id="rId23" Type="http://schemas.openxmlformats.org/officeDocument/2006/relationships/image" Target="../media/image186.wmf"/><Relationship Id="rId28" Type="http://schemas.openxmlformats.org/officeDocument/2006/relationships/oleObject" Target="../embeddings/oleObject35.bin"/><Relationship Id="rId10" Type="http://schemas.openxmlformats.org/officeDocument/2006/relationships/oleObject" Target="../embeddings/oleObject27.bin"/><Relationship Id="rId19" Type="http://schemas.openxmlformats.org/officeDocument/2006/relationships/image" Target="../media/image184.wmf"/><Relationship Id="rId31" Type="http://schemas.openxmlformats.org/officeDocument/2006/relationships/image" Target="../media/image189.w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179.wmf"/><Relationship Id="rId14" Type="http://schemas.openxmlformats.org/officeDocument/2006/relationships/oleObject" Target="../embeddings/oleObject29.bin"/><Relationship Id="rId22" Type="http://schemas.openxmlformats.org/officeDocument/2006/relationships/oleObject" Target="../embeddings/oleObject33.bin"/><Relationship Id="rId27" Type="http://schemas.openxmlformats.org/officeDocument/2006/relationships/image" Target="../media/image191.png"/><Relationship Id="rId30" Type="http://schemas.openxmlformats.org/officeDocument/2006/relationships/oleObject" Target="../embeddings/oleObject36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11" Type="http://schemas.openxmlformats.org/officeDocument/2006/relationships/image" Target="../media/image9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8.png"/><Relationship Id="rId4" Type="http://schemas.openxmlformats.org/officeDocument/2006/relationships/image" Target="../media/image21.png"/><Relationship Id="rId9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11" Type="http://schemas.openxmlformats.org/officeDocument/2006/relationships/image" Target="../media/image198.png"/><Relationship Id="rId5" Type="http://schemas.openxmlformats.org/officeDocument/2006/relationships/image" Target="../media/image201.png"/><Relationship Id="rId10" Type="http://schemas.openxmlformats.org/officeDocument/2006/relationships/image" Target="../media/image197.png"/><Relationship Id="rId4" Type="http://schemas.openxmlformats.org/officeDocument/2006/relationships/image" Target="../media/image200.png"/><Relationship Id="rId9" Type="http://schemas.openxmlformats.org/officeDocument/2006/relationships/image" Target="../media/image19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11" Type="http://schemas.openxmlformats.org/officeDocument/2006/relationships/image" Target="../media/image206.png"/><Relationship Id="rId5" Type="http://schemas.openxmlformats.org/officeDocument/2006/relationships/image" Target="../media/image201.png"/><Relationship Id="rId10" Type="http://schemas.openxmlformats.org/officeDocument/2006/relationships/image" Target="../media/image198.png"/><Relationship Id="rId4" Type="http://schemas.openxmlformats.org/officeDocument/2006/relationships/image" Target="../media/image200.png"/><Relationship Id="rId9" Type="http://schemas.openxmlformats.org/officeDocument/2006/relationships/image" Target="../media/image19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195.wmf"/><Relationship Id="rId18" Type="http://schemas.openxmlformats.org/officeDocument/2006/relationships/oleObject" Target="../embeddings/oleObject42.bin"/><Relationship Id="rId26" Type="http://schemas.openxmlformats.org/officeDocument/2006/relationships/oleObject" Target="../embeddings/oleObject46.bin"/><Relationship Id="rId39" Type="http://schemas.openxmlformats.org/officeDocument/2006/relationships/image" Target="../media/image207.wmf"/><Relationship Id="rId3" Type="http://schemas.openxmlformats.org/officeDocument/2006/relationships/notesSlide" Target="../notesSlides/notesSlide32.xml"/><Relationship Id="rId21" Type="http://schemas.openxmlformats.org/officeDocument/2006/relationships/image" Target="../media/image199.wmf"/><Relationship Id="rId34" Type="http://schemas.openxmlformats.org/officeDocument/2006/relationships/oleObject" Target="../embeddings/oleObject50.bin"/><Relationship Id="rId42" Type="http://schemas.openxmlformats.org/officeDocument/2006/relationships/oleObject" Target="../embeddings/oleObject54.bin"/><Relationship Id="rId7" Type="http://schemas.openxmlformats.org/officeDocument/2006/relationships/image" Target="../media/image229.png"/><Relationship Id="rId12" Type="http://schemas.openxmlformats.org/officeDocument/2006/relationships/oleObject" Target="../embeddings/oleObject39.bin"/><Relationship Id="rId17" Type="http://schemas.openxmlformats.org/officeDocument/2006/relationships/image" Target="../media/image197.wmf"/><Relationship Id="rId25" Type="http://schemas.openxmlformats.org/officeDocument/2006/relationships/image" Target="../media/image201.wmf"/><Relationship Id="rId33" Type="http://schemas.openxmlformats.org/officeDocument/2006/relationships/image" Target="../media/image204.wmf"/><Relationship Id="rId38" Type="http://schemas.openxmlformats.org/officeDocument/2006/relationships/oleObject" Target="../embeddings/oleObject52.bin"/><Relationship Id="rId46" Type="http://schemas.openxmlformats.org/officeDocument/2006/relationships/image" Target="../media/image21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1.bin"/><Relationship Id="rId20" Type="http://schemas.openxmlformats.org/officeDocument/2006/relationships/oleObject" Target="../embeddings/oleObject43.bin"/><Relationship Id="rId29" Type="http://schemas.openxmlformats.org/officeDocument/2006/relationships/image" Target="../media/image185.wmf"/><Relationship Id="rId41" Type="http://schemas.openxmlformats.org/officeDocument/2006/relationships/image" Target="../media/image208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28.png"/><Relationship Id="rId11" Type="http://schemas.openxmlformats.org/officeDocument/2006/relationships/image" Target="../media/image194.wmf"/><Relationship Id="rId24" Type="http://schemas.openxmlformats.org/officeDocument/2006/relationships/oleObject" Target="../embeddings/oleObject45.bin"/><Relationship Id="rId32" Type="http://schemas.openxmlformats.org/officeDocument/2006/relationships/oleObject" Target="../embeddings/oleObject49.bin"/><Relationship Id="rId37" Type="http://schemas.openxmlformats.org/officeDocument/2006/relationships/image" Target="../media/image206.wmf"/><Relationship Id="rId40" Type="http://schemas.openxmlformats.org/officeDocument/2006/relationships/oleObject" Target="../embeddings/oleObject53.bin"/><Relationship Id="rId45" Type="http://schemas.openxmlformats.org/officeDocument/2006/relationships/oleObject" Target="../embeddings/oleObject55.bin"/><Relationship Id="rId5" Type="http://schemas.openxmlformats.org/officeDocument/2006/relationships/image" Target="../media/image227.png"/><Relationship Id="rId15" Type="http://schemas.openxmlformats.org/officeDocument/2006/relationships/image" Target="../media/image196.wmf"/><Relationship Id="rId23" Type="http://schemas.openxmlformats.org/officeDocument/2006/relationships/image" Target="../media/image200.wmf"/><Relationship Id="rId28" Type="http://schemas.openxmlformats.org/officeDocument/2006/relationships/oleObject" Target="../embeddings/oleObject47.bin"/><Relationship Id="rId36" Type="http://schemas.openxmlformats.org/officeDocument/2006/relationships/oleObject" Target="../embeddings/oleObject51.bin"/><Relationship Id="rId10" Type="http://schemas.openxmlformats.org/officeDocument/2006/relationships/oleObject" Target="../embeddings/oleObject38.bin"/><Relationship Id="rId19" Type="http://schemas.openxmlformats.org/officeDocument/2006/relationships/image" Target="../media/image198.wmf"/><Relationship Id="rId31" Type="http://schemas.openxmlformats.org/officeDocument/2006/relationships/image" Target="../media/image203.wmf"/><Relationship Id="rId44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oleObject" Target="../embeddings/oleObject40.bin"/><Relationship Id="rId22" Type="http://schemas.openxmlformats.org/officeDocument/2006/relationships/oleObject" Target="../embeddings/oleObject44.bin"/><Relationship Id="rId27" Type="http://schemas.openxmlformats.org/officeDocument/2006/relationships/image" Target="../media/image202.wmf"/><Relationship Id="rId30" Type="http://schemas.openxmlformats.org/officeDocument/2006/relationships/oleObject" Target="../embeddings/oleObject48.bin"/><Relationship Id="rId35" Type="http://schemas.openxmlformats.org/officeDocument/2006/relationships/image" Target="../media/image205.wmf"/><Relationship Id="rId43" Type="http://schemas.openxmlformats.org/officeDocument/2006/relationships/image" Target="../media/image209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wmf"/><Relationship Id="rId13" Type="http://schemas.openxmlformats.org/officeDocument/2006/relationships/image" Target="../media/image245.png"/><Relationship Id="rId18" Type="http://schemas.openxmlformats.org/officeDocument/2006/relationships/image" Target="../media/image215.wmf"/><Relationship Id="rId26" Type="http://schemas.openxmlformats.org/officeDocument/2006/relationships/image" Target="../media/image248.png"/><Relationship Id="rId3" Type="http://schemas.openxmlformats.org/officeDocument/2006/relationships/image" Target="../media/image241.png"/><Relationship Id="rId21" Type="http://schemas.openxmlformats.org/officeDocument/2006/relationships/oleObject" Target="../embeddings/oleObject62.bin"/><Relationship Id="rId34" Type="http://schemas.openxmlformats.org/officeDocument/2006/relationships/image" Target="../media/image256.png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244.png"/><Relationship Id="rId17" Type="http://schemas.openxmlformats.org/officeDocument/2006/relationships/oleObject" Target="../embeddings/oleObject60.bin"/><Relationship Id="rId25" Type="http://schemas.openxmlformats.org/officeDocument/2006/relationships/image" Target="../media/image247.png"/><Relationship Id="rId33" Type="http://schemas.openxmlformats.org/officeDocument/2006/relationships/image" Target="../media/image25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4.wmf"/><Relationship Id="rId20" Type="http://schemas.openxmlformats.org/officeDocument/2006/relationships/image" Target="../media/image216.wmf"/><Relationship Id="rId29" Type="http://schemas.openxmlformats.org/officeDocument/2006/relationships/image" Target="../media/image251.png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11.wmf"/><Relationship Id="rId11" Type="http://schemas.openxmlformats.org/officeDocument/2006/relationships/image" Target="../media/image243.png"/><Relationship Id="rId24" Type="http://schemas.openxmlformats.org/officeDocument/2006/relationships/image" Target="../media/image218.wmf"/><Relationship Id="rId32" Type="http://schemas.openxmlformats.org/officeDocument/2006/relationships/image" Target="../media/image254.png"/><Relationship Id="rId5" Type="http://schemas.openxmlformats.org/officeDocument/2006/relationships/oleObject" Target="../embeddings/oleObject56.bin"/><Relationship Id="rId15" Type="http://schemas.openxmlformats.org/officeDocument/2006/relationships/oleObject" Target="../embeddings/oleObject59.bin"/><Relationship Id="rId23" Type="http://schemas.openxmlformats.org/officeDocument/2006/relationships/oleObject" Target="../embeddings/oleObject63.bin"/><Relationship Id="rId28" Type="http://schemas.openxmlformats.org/officeDocument/2006/relationships/image" Target="../media/image250.png"/><Relationship Id="rId10" Type="http://schemas.openxmlformats.org/officeDocument/2006/relationships/image" Target="../media/image213.wmf"/><Relationship Id="rId19" Type="http://schemas.openxmlformats.org/officeDocument/2006/relationships/oleObject" Target="../embeddings/oleObject61.bin"/><Relationship Id="rId31" Type="http://schemas.openxmlformats.org/officeDocument/2006/relationships/image" Target="../media/image253.png"/><Relationship Id="rId4" Type="http://schemas.openxmlformats.org/officeDocument/2006/relationships/image" Target="../media/image242.png"/><Relationship Id="rId9" Type="http://schemas.openxmlformats.org/officeDocument/2006/relationships/oleObject" Target="../embeddings/oleObject58.bin"/><Relationship Id="rId14" Type="http://schemas.openxmlformats.org/officeDocument/2006/relationships/image" Target="../media/image246.png"/><Relationship Id="rId22" Type="http://schemas.openxmlformats.org/officeDocument/2006/relationships/image" Target="../media/image217.wmf"/><Relationship Id="rId27" Type="http://schemas.openxmlformats.org/officeDocument/2006/relationships/image" Target="../media/image249.png"/><Relationship Id="rId30" Type="http://schemas.openxmlformats.org/officeDocument/2006/relationships/image" Target="../media/image252.png"/><Relationship Id="rId35" Type="http://schemas.openxmlformats.org/officeDocument/2006/relationships/image" Target="../media/image25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22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10.png"/><Relationship Id="rId5" Type="http://schemas.openxmlformats.org/officeDocument/2006/relationships/image" Target="../media/image16.wmf"/><Relationship Id="rId15" Type="http://schemas.openxmlformats.org/officeDocument/2006/relationships/image" Target="../media/image23.w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8.png"/><Relationship Id="rId14" Type="http://schemas.openxmlformats.org/officeDocument/2006/relationships/oleObject" Target="../embeddings/oleObject1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/>
              <a:t>Machine Learning Basics: Regression and Classification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1640" y="4481860"/>
            <a:ext cx="7010400" cy="1252538"/>
          </a:xfrm>
        </p:spPr>
        <p:txBody>
          <a:bodyPr/>
          <a:lstStyle/>
          <a:p>
            <a:pPr algn="r"/>
            <a:r>
              <a:rPr lang="zh-CN" altLang="en-US" dirty="0"/>
              <a:t>汤斯亮（</a:t>
            </a:r>
            <a:r>
              <a:rPr lang="en-US" altLang="zh-CN" dirty="0" err="1"/>
              <a:t>Siliang</a:t>
            </a:r>
            <a:r>
              <a:rPr lang="en-US" altLang="zh-CN" dirty="0"/>
              <a:t> Tang</a:t>
            </a:r>
            <a:r>
              <a:rPr lang="zh-CN" altLang="en-US" dirty="0"/>
              <a:t>）</a:t>
            </a:r>
            <a:endParaRPr lang="en-US" altLang="zh-CN" dirty="0"/>
          </a:p>
          <a:p>
            <a:pPr algn="r"/>
            <a:r>
              <a:rPr lang="en-US" altLang="zh-CN" dirty="0" err="1"/>
              <a:t>siliang@zju.edu.cn</a:t>
            </a:r>
            <a:endParaRPr lang="zh-CN" altLang="en-US" dirty="0"/>
          </a:p>
        </p:txBody>
      </p:sp>
      <p:pic>
        <p:nvPicPr>
          <p:cNvPr id="6" name="Picture 2" descr="âhistory of artificial intelligenceâçå¾çæç´¢ç»æ">
            <a:extLst>
              <a:ext uri="{FF2B5EF4-FFF2-40B4-BE49-F238E27FC236}">
                <a16:creationId xmlns:a16="http://schemas.microsoft.com/office/drawing/2014/main" xmlns="" id="{02B60279-DC5B-4ABF-A7F5-3639906C7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0" b="3698"/>
          <a:stretch/>
        </p:blipFill>
        <p:spPr bwMode="auto">
          <a:xfrm>
            <a:off x="801960" y="2659286"/>
            <a:ext cx="4968552" cy="364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44058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Regression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551511" y="1196752"/>
                <a:ext cx="37332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“scalar”.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511" y="1196752"/>
                <a:ext cx="3733249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>
            <a:off x="4361132" y="2351983"/>
            <a:ext cx="865946" cy="8920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2322816" y="2276602"/>
            <a:ext cx="194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PM2.5 today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1947617" y="2602983"/>
            <a:ext cx="197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PM2.5 yesterday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2923686" y="2907295"/>
            <a:ext cx="7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5896608" y="2599062"/>
            <a:ext cx="203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PM2.5 tomorrow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0" name="直線單箭頭接點 69"/>
          <p:cNvCxnSpPr/>
          <p:nvPr/>
        </p:nvCxnSpPr>
        <p:spPr>
          <a:xfrm>
            <a:off x="3710831" y="2463184"/>
            <a:ext cx="650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endCxn id="65" idx="1"/>
          </p:cNvCxnSpPr>
          <p:nvPr/>
        </p:nvCxnSpPr>
        <p:spPr>
          <a:xfrm flipV="1">
            <a:off x="3710831" y="2798031"/>
            <a:ext cx="650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5243088" y="2818638"/>
            <a:ext cx="6375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/>
          <p:cNvSpPr txBox="1"/>
          <p:nvPr/>
        </p:nvSpPr>
        <p:spPr>
          <a:xfrm>
            <a:off x="5803135" y="2798029"/>
            <a:ext cx="1726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(scalar)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7" name="直線單箭頭接點 86"/>
          <p:cNvCxnSpPr/>
          <p:nvPr/>
        </p:nvCxnSpPr>
        <p:spPr>
          <a:xfrm flipV="1">
            <a:off x="3710831" y="3138191"/>
            <a:ext cx="650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-413384" y="3543660"/>
            <a:ext cx="98425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1084710" y="4753887"/>
            <a:ext cx="264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9/01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PM2.5 = 63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/>
          <p:cNvSpPr txBox="1"/>
          <p:nvPr/>
        </p:nvSpPr>
        <p:spPr>
          <a:xfrm>
            <a:off x="3099772" y="4753887"/>
            <a:ext cx="232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9/02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PM2.5 = 65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6469745" y="4608810"/>
            <a:ext cx="264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9/03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PM2.5 = 100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/>
          <p:cNvSpPr txBox="1"/>
          <p:nvPr/>
        </p:nvSpPr>
        <p:spPr>
          <a:xfrm>
            <a:off x="-117803" y="3685376"/>
            <a:ext cx="264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Data:</a:t>
            </a:r>
            <a:endParaRPr lang="zh-TW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1084710" y="5628187"/>
            <a:ext cx="230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9/12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PM2.5 = 30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3113227" y="5630083"/>
            <a:ext cx="249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9/13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PM2.5 = 25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6449536" y="5545736"/>
            <a:ext cx="224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9/14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PM2.5 = 20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8089" y="4292222"/>
            <a:ext cx="16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28089" y="5166522"/>
            <a:ext cx="16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5355623" y="4135553"/>
            <a:ext cx="16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字方塊 96"/>
          <p:cNvSpPr txBox="1"/>
          <p:nvPr/>
        </p:nvSpPr>
        <p:spPr>
          <a:xfrm>
            <a:off x="5355623" y="5088714"/>
            <a:ext cx="16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10290" y="2284616"/>
            <a:ext cx="1266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PM2.5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xmlns="" id="{136AFE4F-E373-4C7B-A9E8-D267764BA57E}"/>
              </a:ext>
            </a:extLst>
          </p:cNvPr>
          <p:cNvSpPr txBox="1"/>
          <p:nvPr/>
        </p:nvSpPr>
        <p:spPr>
          <a:xfrm>
            <a:off x="456191" y="1319154"/>
            <a:ext cx="3733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65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5" grpId="0" animBg="1"/>
      <p:bldP spid="66" grpId="0"/>
      <p:bldP spid="67" grpId="0"/>
      <p:bldP spid="68" grpId="0"/>
      <p:bldP spid="69" grpId="0"/>
      <p:bldP spid="75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15" grpId="0"/>
      <p:bldP spid="95" grpId="0"/>
      <p:bldP spid="96" grpId="0"/>
      <p:bldP spid="97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Classification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sz="2400" b="1" dirty="0"/>
              <a:t>Binary Classification</a:t>
            </a:r>
            <a:endParaRPr lang="zh-TW" altLang="en-US" sz="2400" b="1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3438" y="980728"/>
            <a:ext cx="4105026" cy="5472608"/>
          </a:xfrm>
        </p:spPr>
        <p:txBody>
          <a:bodyPr/>
          <a:lstStyle/>
          <a:p>
            <a:r>
              <a:rPr lang="en-US" altLang="zh-TW" sz="2400" b="1" dirty="0"/>
              <a:t>Multi-class Classification</a:t>
            </a:r>
            <a:endParaRPr lang="zh-TW" altLang="en-US" sz="2400" b="1" dirty="0"/>
          </a:p>
          <a:p>
            <a:endParaRPr lang="zh-TW" alt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1621527" y="3273052"/>
            <a:ext cx="1900445" cy="6850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f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51716" y="3273052"/>
            <a:ext cx="1900445" cy="6850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f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454149" y="4561964"/>
            <a:ext cx="223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76849" y="4561964"/>
            <a:ext cx="223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向下箭號 8"/>
          <p:cNvSpPr/>
          <p:nvPr/>
        </p:nvSpPr>
        <p:spPr>
          <a:xfrm flipV="1">
            <a:off x="2327274" y="3958058"/>
            <a:ext cx="488950" cy="6039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向下箭號 9"/>
          <p:cNvSpPr/>
          <p:nvPr/>
        </p:nvSpPr>
        <p:spPr>
          <a:xfrm flipV="1">
            <a:off x="6125023" y="3958058"/>
            <a:ext cx="488950" cy="6039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向下箭號 10"/>
          <p:cNvSpPr/>
          <p:nvPr/>
        </p:nvSpPr>
        <p:spPr>
          <a:xfrm flipV="1">
            <a:off x="2327274" y="2635809"/>
            <a:ext cx="488950" cy="6039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 flipV="1">
            <a:off x="6125023" y="2635809"/>
            <a:ext cx="488950" cy="6039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585221" y="2104325"/>
            <a:ext cx="1936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 or No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402706" y="2141354"/>
            <a:ext cx="3933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1, Class 2, … Class N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55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www.ceu.org.tw/images/CEU_knowledge21065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48" y="1268760"/>
            <a:ext cx="1784273" cy="178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Binary Classification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54706" y="1502776"/>
            <a:ext cx="138050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Spam </a:t>
            </a:r>
          </a:p>
          <a:p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942228" y="2838988"/>
            <a:ext cx="7816752" cy="3530146"/>
            <a:chOff x="628650" y="2236221"/>
            <a:chExt cx="7816752" cy="3530146"/>
          </a:xfrm>
        </p:grpSpPr>
        <p:pic>
          <p:nvPicPr>
            <p:cNvPr id="6" name="Picture 2" descr="http://cdn.toptenreviews.com/rev/site/cms/category_headers/139-h_main-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2236221"/>
              <a:ext cx="7816752" cy="3530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2197318" y="5112936"/>
              <a:ext cx="46094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http://spam-filter-review.toptenreviews.com/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5349921" y="1451596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向右箭號 14"/>
          <p:cNvSpPr/>
          <p:nvPr/>
        </p:nvSpPr>
        <p:spPr>
          <a:xfrm>
            <a:off x="7157823" y="1823365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580904" y="1838237"/>
            <a:ext cx="1445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358" y="1329423"/>
            <a:ext cx="274307" cy="1494693"/>
          </a:xfrm>
          <a:prstGeom prst="rect">
            <a:avLst/>
          </a:prstGeom>
        </p:spPr>
      </p:pic>
      <p:sp>
        <p:nvSpPr>
          <p:cNvPr id="28" name="向右箭號 27"/>
          <p:cNvSpPr/>
          <p:nvPr/>
        </p:nvSpPr>
        <p:spPr>
          <a:xfrm>
            <a:off x="4850604" y="179307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069441" y="2941108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580904" y="4464086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54706" y="3987033"/>
            <a:ext cx="1480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86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8" grpId="0"/>
      <p:bldP spid="1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Multi-class Classification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15045" y="2854642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向右箭號 4"/>
          <p:cNvSpPr/>
          <p:nvPr/>
        </p:nvSpPr>
        <p:spPr>
          <a:xfrm>
            <a:off x="3921407" y="3196122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14" y="2729320"/>
            <a:ext cx="274307" cy="1494693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1615728" y="3196123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20" y="2767123"/>
            <a:ext cx="292260" cy="15109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450806" y="2311693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“monkey”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550" y="2058235"/>
            <a:ext cx="931280" cy="105143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550" y="3315010"/>
            <a:ext cx="899978" cy="107509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468744" y="3660282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“cat”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480830" y="495555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“dog”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14" y="4705811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051" y="4595449"/>
            <a:ext cx="915693" cy="1181883"/>
          </a:xfrm>
          <a:prstGeom prst="rect">
            <a:avLst/>
          </a:prstGeom>
        </p:spPr>
      </p:pic>
      <p:sp>
        <p:nvSpPr>
          <p:cNvPr id="17" name="弧形向右箭號 16"/>
          <p:cNvSpPr/>
          <p:nvPr/>
        </p:nvSpPr>
        <p:spPr>
          <a:xfrm flipV="1">
            <a:off x="628650" y="3370875"/>
            <a:ext cx="630014" cy="19173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795571" y="2057607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“monkey”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223436" y="2770088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“cat”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073802" y="4231742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“dog”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4552300" y="2519272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cxnSpLocks/>
          </p:cNvCxnSpPr>
          <p:nvPr/>
        </p:nvCxnSpPr>
        <p:spPr>
          <a:xfrm flipV="1">
            <a:off x="4539268" y="3111283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552300" y="4098754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6160094" y="1340768"/>
            <a:ext cx="264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</a:t>
            </a:r>
            <a:endParaRPr lang="zh-TW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339375" y="1928337"/>
            <a:ext cx="2582156" cy="40078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166252" y="4794453"/>
            <a:ext cx="2641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possible object is a class</a:t>
            </a:r>
            <a:endParaRPr lang="zh-TW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AA70F89B-4712-49DC-90EA-C5835AA1E43D}"/>
              </a:ext>
            </a:extLst>
          </p:cNvPr>
          <p:cNvSpPr/>
          <p:nvPr/>
        </p:nvSpPr>
        <p:spPr>
          <a:xfrm>
            <a:off x="766191" y="1383111"/>
            <a:ext cx="30043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TW" alt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7" grpId="0" animBg="1"/>
      <p:bldP spid="18" grpId="0"/>
      <p:bldP spid="19" grpId="0"/>
      <p:bldP spid="20" grpId="0"/>
      <p:bldP spid="24" grpId="0"/>
      <p:bldP spid="26" grpId="0" animBg="1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880AF95-91CB-4FD6-9C49-B21D054F8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Multi-class Classification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35AFEDE-8278-4E34-A8BA-7121016F304A}"/>
              </a:ext>
            </a:extLst>
          </p:cNvPr>
          <p:cNvSpPr/>
          <p:nvPr/>
        </p:nvSpPr>
        <p:spPr>
          <a:xfrm>
            <a:off x="738960" y="1825625"/>
            <a:ext cx="1930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Playing GO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6" descr="http://lgs.tw/img/xp1.png.pagespeed.ic.NzL0vritbc.jpg">
            <a:extLst>
              <a:ext uri="{FF2B5EF4-FFF2-40B4-BE49-F238E27FC236}">
                <a16:creationId xmlns:a16="http://schemas.microsoft.com/office/drawing/2014/main" xmlns="" id="{D946D0FF-9161-4D8A-8D2B-EAEE6AA2D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8960" y="2720935"/>
            <a:ext cx="3124176" cy="336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E346C3BB-A14D-43EF-BCC6-03E2A939E01B}"/>
              </a:ext>
            </a:extLst>
          </p:cNvPr>
          <p:cNvSpPr/>
          <p:nvPr/>
        </p:nvSpPr>
        <p:spPr>
          <a:xfrm>
            <a:off x="4274838" y="3796733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右箭號 5">
            <a:extLst>
              <a:ext uri="{FF2B5EF4-FFF2-40B4-BE49-F238E27FC236}">
                <a16:creationId xmlns:a16="http://schemas.microsoft.com/office/drawing/2014/main" xmlns="" id="{E7511E2A-80C9-49AE-9A6B-B773F2290D03}"/>
              </a:ext>
            </a:extLst>
          </p:cNvPr>
          <p:cNvSpPr/>
          <p:nvPr/>
        </p:nvSpPr>
        <p:spPr>
          <a:xfrm>
            <a:off x="3863136" y="412397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向右箭號 6">
            <a:extLst>
              <a:ext uri="{FF2B5EF4-FFF2-40B4-BE49-F238E27FC236}">
                <a16:creationId xmlns:a16="http://schemas.microsoft.com/office/drawing/2014/main" xmlns="" id="{57A7BE4A-4F22-4A05-BDCB-85A95659D0E9}"/>
              </a:ext>
            </a:extLst>
          </p:cNvPr>
          <p:cNvSpPr/>
          <p:nvPr/>
        </p:nvSpPr>
        <p:spPr>
          <a:xfrm>
            <a:off x="6008971" y="4145518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CDF766F1-CBF3-44E4-953B-93EA70B41B35}"/>
              </a:ext>
            </a:extLst>
          </p:cNvPr>
          <p:cNvSpPr txBox="1"/>
          <p:nvPr/>
        </p:nvSpPr>
        <p:spPr>
          <a:xfrm>
            <a:off x="6108652" y="2563053"/>
            <a:ext cx="246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 x 19 classes)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39A69B76-BE7E-4440-B81C-337E07823FD3}"/>
              </a:ext>
            </a:extLst>
          </p:cNvPr>
          <p:cNvSpPr txBox="1"/>
          <p:nvPr/>
        </p:nvSpPr>
        <p:spPr>
          <a:xfrm>
            <a:off x="6362294" y="5679418"/>
            <a:ext cx="2042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move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BD8B398E-2878-4070-9A92-A5112910100E}"/>
              </a:ext>
            </a:extLst>
          </p:cNvPr>
          <p:cNvSpPr txBox="1"/>
          <p:nvPr/>
        </p:nvSpPr>
        <p:spPr>
          <a:xfrm>
            <a:off x="6217261" y="1684888"/>
            <a:ext cx="2252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position is a class</a:t>
            </a:r>
            <a:endParaRPr lang="zh-TW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06B2BE3B-2AF5-4D9E-A63A-8FECD5108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470" y="3658412"/>
            <a:ext cx="292260" cy="151093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D4CE496D-99D4-4EE2-BCE5-2F28CA24830E}"/>
              </a:ext>
            </a:extLst>
          </p:cNvPr>
          <p:cNvSpPr txBox="1"/>
          <p:nvPr/>
        </p:nvSpPr>
        <p:spPr>
          <a:xfrm>
            <a:off x="7031115" y="3168004"/>
            <a:ext cx="1727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右上星位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A2E2B50D-BE7B-4CCF-84AE-F1E541ED1999}"/>
              </a:ext>
            </a:extLst>
          </p:cNvPr>
          <p:cNvSpPr txBox="1"/>
          <p:nvPr/>
        </p:nvSpPr>
        <p:spPr>
          <a:xfrm>
            <a:off x="7118904" y="5040784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天元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xmlns="" id="{72492C6F-8F43-414D-AC38-447459B7286C}"/>
              </a:ext>
            </a:extLst>
          </p:cNvPr>
          <p:cNvCxnSpPr/>
          <p:nvPr/>
        </p:nvCxnSpPr>
        <p:spPr>
          <a:xfrm flipV="1">
            <a:off x="6626850" y="3410561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xmlns="" id="{2A2A4F3E-E9BD-4136-8A70-8D5124FD39B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13818" y="4145518"/>
            <a:ext cx="417298" cy="7284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xmlns="" id="{9BEA3C2D-AECE-4274-AE78-1EE31391B18B}"/>
              </a:ext>
            </a:extLst>
          </p:cNvPr>
          <p:cNvCxnSpPr/>
          <p:nvPr/>
        </p:nvCxnSpPr>
        <p:spPr>
          <a:xfrm>
            <a:off x="6626850" y="4990043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xmlns="" id="{F3DF99E2-3D5E-42DF-BAEF-B8C98DDF9BCE}"/>
              </a:ext>
            </a:extLst>
          </p:cNvPr>
          <p:cNvSpPr txBox="1"/>
          <p:nvPr/>
        </p:nvSpPr>
        <p:spPr>
          <a:xfrm>
            <a:off x="7031116" y="3914685"/>
            <a:ext cx="1729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左下星位</a:t>
            </a:r>
          </a:p>
        </p:txBody>
      </p:sp>
    </p:spTree>
    <p:extLst>
      <p:ext uri="{BB962C8B-B14F-4D97-AF65-F5344CB8AC3E}">
        <p14:creationId xmlns:p14="http://schemas.microsoft.com/office/powerpoint/2010/main" val="52981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  <p:bldP spid="13" grpId="0"/>
      <p:bldP spid="14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2.bp.blogspot.com/-EK-T7_nwh0M/VsA-tvq4jKI/AAAAAAAAAMA/FxHI1RUdrzI/s640/136630342753147.png">
            <a:extLst>
              <a:ext uri="{FF2B5EF4-FFF2-40B4-BE49-F238E27FC236}">
                <a16:creationId xmlns:a16="http://schemas.microsoft.com/office/drawing/2014/main" xmlns="" id="{10A1B574-5883-46BC-8A07-420FD6FDE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209550"/>
            <a:ext cx="6394450" cy="636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AAB57247-AC9F-44D8-8CC0-7F8828B57A91}"/>
              </a:ext>
            </a:extLst>
          </p:cNvPr>
          <p:cNvSpPr/>
          <p:nvPr/>
        </p:nvSpPr>
        <p:spPr>
          <a:xfrm>
            <a:off x="55594" y="196364"/>
            <a:ext cx="8153400" cy="443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D00F46C-BBB3-4E24-AD62-5DDAE22F5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568511E-C70F-4057-B3D1-40AC5D229C00}"/>
              </a:ext>
            </a:extLst>
          </p:cNvPr>
          <p:cNvSpPr/>
          <p:nvPr/>
        </p:nvSpPr>
        <p:spPr>
          <a:xfrm rot="1957678">
            <a:off x="884205" y="1666403"/>
            <a:ext cx="8153400" cy="443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09E17AF-2F69-434A-832F-CDB9CCF78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9D8F8DB6-6171-4610-9E2B-2CF1C2B9EC03}"/>
              </a:ext>
            </a:extLst>
          </p:cNvPr>
          <p:cNvSpPr txBox="1"/>
          <p:nvPr/>
        </p:nvSpPr>
        <p:spPr>
          <a:xfrm>
            <a:off x="190500" y="5791200"/>
            <a:ext cx="1828800" cy="70788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Regression, Classification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25422DE3-0564-4A9A-BE00-F3CC32190200}"/>
              </a:ext>
            </a:extLst>
          </p:cNvPr>
          <p:cNvSpPr txBox="1"/>
          <p:nvPr/>
        </p:nvSpPr>
        <p:spPr>
          <a:xfrm>
            <a:off x="2756004" y="2698918"/>
            <a:ext cx="4409803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產生有結構的複雜東西 </a:t>
            </a:r>
            <a:endParaRPr lang="en-US" altLang="zh-TW" sz="2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例如：文句、圖片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sz="2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309F23B4-DBFE-4E0E-82BC-CBF3DFBE304C}"/>
              </a:ext>
            </a:extLst>
          </p:cNvPr>
          <p:cNvSpPr txBox="1"/>
          <p:nvPr/>
        </p:nvSpPr>
        <p:spPr>
          <a:xfrm>
            <a:off x="2229671" y="2065972"/>
            <a:ext cx="353573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Generation (</a:t>
            </a:r>
            <a:r>
              <a:rPr lang="zh-TW" altLang="en-US" sz="2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生成</a:t>
            </a:r>
            <a:r>
              <a:rPr lang="en-US" altLang="zh-TW" sz="2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sz="28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A81C7EC7-3E58-467B-BFC2-9997F65E8915}"/>
              </a:ext>
            </a:extLst>
          </p:cNvPr>
          <p:cNvSpPr txBox="1"/>
          <p:nvPr/>
        </p:nvSpPr>
        <p:spPr>
          <a:xfrm>
            <a:off x="2756003" y="3688106"/>
            <a:ext cx="4409803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擬人化的講法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—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創造</a:t>
            </a:r>
          </a:p>
        </p:txBody>
      </p:sp>
    </p:spTree>
    <p:extLst>
      <p:ext uri="{BB962C8B-B14F-4D97-AF65-F5344CB8AC3E}">
        <p14:creationId xmlns:p14="http://schemas.microsoft.com/office/powerpoint/2010/main" val="310832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4" grpId="0" animBg="1"/>
      <p:bldP spid="6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53143" y="892668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Machine Learning is simple…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145" y="4387243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604157" y="3925578"/>
            <a:ext cx="3954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就好像把大象放進冰箱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7C03FBF9-A584-49AE-84A0-092E909174D2}"/>
              </a:ext>
            </a:extLst>
          </p:cNvPr>
          <p:cNvSpPr/>
          <p:nvPr/>
        </p:nvSpPr>
        <p:spPr>
          <a:xfrm>
            <a:off x="653142" y="1502230"/>
            <a:ext cx="7886700" cy="71600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0: What kind of function do you want to find?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EC8B9A5-E2B6-4A32-BEEE-BC1DE7789162}"/>
              </a:ext>
            </a:extLst>
          </p:cNvPr>
          <p:cNvSpPr/>
          <p:nvPr/>
        </p:nvSpPr>
        <p:spPr>
          <a:xfrm>
            <a:off x="3534454" y="2314758"/>
            <a:ext cx="2124075" cy="14595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737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233125" y="4125539"/>
            <a:ext cx="6018948" cy="13046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242599" y="2058665"/>
            <a:ext cx="2051889" cy="16900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12653" y="2058665"/>
            <a:ext cx="1379913" cy="16900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Semi-supervised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949" y="2184355"/>
            <a:ext cx="884072" cy="1150918"/>
          </a:xfrm>
          <a:prstGeom prst="rect">
            <a:avLst/>
          </a:prstGeom>
        </p:spPr>
      </p:pic>
      <p:pic>
        <p:nvPicPr>
          <p:cNvPr id="1026" name="Picture 2" descr="https://s-media-cache-ak0.pinimg.com/originals/0d/1e/96/0d1e961819031a6c8a05a62b7e8b331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244" y="4402732"/>
            <a:ext cx="1377289" cy="77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172" y="2223937"/>
            <a:ext cx="1608031" cy="107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picturesnew.com/media/images/b1bb6faa9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197" y="4402732"/>
            <a:ext cx="1321914" cy="8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1152205" y="2509111"/>
            <a:ext cx="1396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Labelled data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25786" y="4362355"/>
            <a:ext cx="1701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Unlabeled data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4" name="Picture 10" descr="http://d21vu35cjx7sd4.cloudfront.net/dims3/MMAH/crop/0x0%2B0%2B0/resize/645x380/quality/90/?url=http%3A%2F%2Fs3.amazonaws.com%2Fassets.prod.vetstreet.com%2Fc2%2F2a9f709eb411e0a2380050568d634f%2Ffile%2FHarrier-5-645mk06241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13" y="4322441"/>
            <a:ext cx="879247" cy="104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517" y="4322441"/>
            <a:ext cx="1336515" cy="8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3403599" y="3256001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932556" y="325569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567787" y="5430170"/>
            <a:ext cx="5386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(Images of cats and dogs)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14035" y="1340768"/>
            <a:ext cx="6850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recognizing cats and dogs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71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17" grpId="0" animBg="1"/>
      <p:bldP spid="15" grpId="0"/>
      <p:bldP spid="20" grpId="0"/>
      <p:bldP spid="16" grpId="0"/>
      <p:bldP spid="24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Transfer Learning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38005" y="3682932"/>
            <a:ext cx="7777345" cy="1618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03799" y="1783796"/>
            <a:ext cx="2051889" cy="16900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73853" y="1783796"/>
            <a:ext cx="1379913" cy="16900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49" y="1909486"/>
            <a:ext cx="884072" cy="1150918"/>
          </a:xfrm>
          <a:prstGeom prst="rect">
            <a:avLst/>
          </a:prstGeom>
        </p:spPr>
      </p:pic>
      <p:pic>
        <p:nvPicPr>
          <p:cNvPr id="9" name="Picture 6" descr="http://thenypost.files.wordpress.com/2014/01/dogs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372" y="1949068"/>
            <a:ext cx="1608031" cy="107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1102299" y="2232058"/>
            <a:ext cx="1396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Labelled data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164799" y="2981132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693756" y="2980828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927935" y="5274578"/>
            <a:ext cx="538664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not related to the task considered (can be either labeled or unlabeled)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https://encrypted-tbn3.gstatic.com/images?q=tbn:ANd9GcTJsVxOxRJErtxwuBdCnIhRUOfPIyDsEGbxzLWkquVSl3H7ZF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76" y="3752653"/>
            <a:ext cx="1551927" cy="116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tigerday.org/wp-content/uploads/2013/04/HD-Tiger-Wallpapers-Wallpapers-fev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53" y="3762582"/>
            <a:ext cx="1581721" cy="11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/>
          <p:cNvSpPr txBox="1"/>
          <p:nvPr/>
        </p:nvSpPr>
        <p:spPr>
          <a:xfrm>
            <a:off x="999265" y="4839634"/>
            <a:ext cx="161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elephant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259" y="3796354"/>
            <a:ext cx="1788411" cy="1152519"/>
          </a:xfrm>
          <a:prstGeom prst="rect">
            <a:avLst/>
          </a:prstGeom>
        </p:spPr>
      </p:pic>
      <p:pic>
        <p:nvPicPr>
          <p:cNvPr id="22" name="Picture 2" descr="http://vignette2.wikia.nocookie.net/toarumajutsunoindex/images/c/cc/Mikotoanime.jpg/revision/latest?cb=20141226141052&amp;path-prefix=f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355" y="3762582"/>
            <a:ext cx="1733987" cy="114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/>
          <p:cNvSpPr txBox="1"/>
          <p:nvPr/>
        </p:nvSpPr>
        <p:spPr>
          <a:xfrm>
            <a:off x="4708800" y="4841218"/>
            <a:ext cx="161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Haruhi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14035" y="1124744"/>
            <a:ext cx="6850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recognizing cats and dogs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51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25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Reinforcement Learning</a:t>
            </a:r>
            <a:endParaRPr lang="zh-TW" altLang="en-US" dirty="0"/>
          </a:p>
        </p:txBody>
      </p:sp>
      <p:pic>
        <p:nvPicPr>
          <p:cNvPr id="3074" name="Picture 2" descr="http://www.usgo.org/news/wp-content/uploads/2016/01/2016.01.28_nature-cov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737" y="1268760"/>
            <a:ext cx="350807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-media-cache-ak0.pinimg.com/236x/88/21/ef/8821ef05424dc69e90ae575d439c09a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18" y="1268760"/>
            <a:ext cx="3550082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595" y="4155683"/>
            <a:ext cx="1170847" cy="1670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群組 5"/>
          <p:cNvGrpSpPr/>
          <p:nvPr/>
        </p:nvGrpSpPr>
        <p:grpSpPr>
          <a:xfrm>
            <a:off x="1012186" y="5021446"/>
            <a:ext cx="6393171" cy="806547"/>
            <a:chOff x="2591171" y="152235"/>
            <a:chExt cx="6393171" cy="806547"/>
          </a:xfrm>
        </p:grpSpPr>
        <p:sp>
          <p:nvSpPr>
            <p:cNvPr id="7" name="矩形圖說文字 7"/>
            <p:cNvSpPr/>
            <p:nvPr/>
          </p:nvSpPr>
          <p:spPr>
            <a:xfrm>
              <a:off x="2591171" y="152235"/>
              <a:ext cx="6393171" cy="806547"/>
            </a:xfrm>
            <a:prstGeom prst="wedgeRectCallout">
              <a:avLst>
                <a:gd name="adj1" fmla="val 50839"/>
                <a:gd name="adj2" fmla="val -75662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3565" y="333077"/>
              <a:ext cx="6059179" cy="495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0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153FE50-FE51-4A63-8062-40A0A67D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and Machine Learning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F8ABB28-94B3-43ED-9D73-598906216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97A47C14-A369-4FC9-964C-22C69FEA9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59B670E4-E0DC-45F5-8773-98F6EEA55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8" name="Picture 2" descr="What's the difference between Artificial Intelligence (AI), Machine Learning, and Deep Learning? ">
            <a:extLst>
              <a:ext uri="{FF2B5EF4-FFF2-40B4-BE49-F238E27FC236}">
                <a16:creationId xmlns:a16="http://schemas.microsoft.com/office/drawing/2014/main" xmlns="" id="{50B97249-2B6A-43C4-BA84-02C388CD5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71" y="980671"/>
            <a:ext cx="7775848" cy="494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D7ECBEBA-5556-4CE1-999D-6745D0DBEFB1}"/>
              </a:ext>
            </a:extLst>
          </p:cNvPr>
          <p:cNvSpPr/>
          <p:nvPr/>
        </p:nvSpPr>
        <p:spPr>
          <a:xfrm>
            <a:off x="452438" y="6229306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https://blogs.nvidia.com/blog/2016/07/29/whats-difference-artificial-intelligence-machine-learning-deep-learning-ai/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02847958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Supervised </a:t>
            </a:r>
            <a:r>
              <a:rPr lang="en-US" altLang="zh-TW" dirty="0" err="1"/>
              <a:t>v.s</a:t>
            </a:r>
            <a:r>
              <a:rPr lang="en-US" altLang="zh-TW" dirty="0"/>
              <a:t>. Reinforcement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Supervised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Reinforcement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25" y="3839904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2771149" y="5010118"/>
            <a:ext cx="1925977" cy="1470612"/>
            <a:chOff x="442232" y="4851448"/>
            <a:chExt cx="1925977" cy="1470612"/>
          </a:xfrm>
        </p:grpSpPr>
        <p:sp>
          <p:nvSpPr>
            <p:cNvPr id="7" name="圓角矩形圖說文字 6"/>
            <p:cNvSpPr/>
            <p:nvPr/>
          </p:nvSpPr>
          <p:spPr>
            <a:xfrm>
              <a:off x="442232" y="4851448"/>
              <a:ext cx="1415602" cy="511860"/>
            </a:xfrm>
            <a:prstGeom prst="wedgeRoundRectCallout">
              <a:avLst>
                <a:gd name="adj1" fmla="val 38320"/>
                <a:gd name="adj2" fmla="val 116377"/>
                <a:gd name="adj3" fmla="val 16667"/>
              </a:avLst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Hello</a:t>
              </a:r>
              <a:r>
                <a:rPr lang="zh-TW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</a:t>
              </a:r>
              <a:endPara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90283" y="5712940"/>
              <a:ext cx="1177926" cy="6091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Agent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圓角矩形圖說文字 8"/>
          <p:cNvSpPr/>
          <p:nvPr/>
        </p:nvSpPr>
        <p:spPr>
          <a:xfrm>
            <a:off x="5055228" y="4995373"/>
            <a:ext cx="1415602" cy="511860"/>
          </a:xfrm>
          <a:prstGeom prst="wedgeRoundRectCallout">
            <a:avLst>
              <a:gd name="adj1" fmla="val 35244"/>
              <a:gd name="adj2" fmla="val 113541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89524" y="5830631"/>
            <a:ext cx="1177926" cy="6091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圓角矩形圖說文字 10"/>
          <p:cNvSpPr/>
          <p:nvPr/>
        </p:nvSpPr>
        <p:spPr>
          <a:xfrm>
            <a:off x="1897757" y="4244240"/>
            <a:ext cx="1415602" cy="511860"/>
          </a:xfrm>
          <a:prstGeom prst="wedgeRoundRectCallout">
            <a:avLst>
              <a:gd name="adj1" fmla="val -74464"/>
              <a:gd name="adj2" fmla="val -11226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…….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735" y="3839904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圓角矩形圖說文字 12"/>
          <p:cNvSpPr/>
          <p:nvPr/>
        </p:nvSpPr>
        <p:spPr>
          <a:xfrm>
            <a:off x="4450367" y="4244240"/>
            <a:ext cx="1415602" cy="511860"/>
          </a:xfrm>
          <a:prstGeom prst="wedgeRoundRectCallout">
            <a:avLst>
              <a:gd name="adj1" fmla="val -74464"/>
              <a:gd name="adj2" fmla="val -11226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…….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936927" y="4143075"/>
            <a:ext cx="1466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 descr="http://img01.taopic.com/150411/240403-1504110K1337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610" y="3813378"/>
            <a:ext cx="1606028" cy="10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7386966" y="4882993"/>
            <a:ext cx="1335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Bad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3647748" y="1412721"/>
            <a:ext cx="2289179" cy="627522"/>
            <a:chOff x="3184414" y="1802708"/>
            <a:chExt cx="2289179" cy="627522"/>
          </a:xfrm>
        </p:grpSpPr>
        <p:pic>
          <p:nvPicPr>
            <p:cNvPr id="17" name="Picture 8" descr="User Symbol Blue Clip Ar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4414" y="1802708"/>
              <a:ext cx="408421" cy="627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圓角矩形圖說文字 17"/>
            <p:cNvSpPr/>
            <p:nvPr/>
          </p:nvSpPr>
          <p:spPr>
            <a:xfrm>
              <a:off x="4057991" y="1884204"/>
              <a:ext cx="1415602" cy="511860"/>
            </a:xfrm>
            <a:prstGeom prst="wedgeRoundRectCallout">
              <a:avLst>
                <a:gd name="adj1" fmla="val -74464"/>
                <a:gd name="adj2" fmla="val -11226"/>
                <a:gd name="adj3" fmla="val 16667"/>
              </a:avLst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“Hello”</a:t>
              </a:r>
              <a:endPara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6180193" y="1557377"/>
            <a:ext cx="292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Say “Hi”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3639571" y="2212769"/>
            <a:ext cx="2289179" cy="627522"/>
            <a:chOff x="3222407" y="2565037"/>
            <a:chExt cx="2289179" cy="627522"/>
          </a:xfrm>
        </p:grpSpPr>
        <p:pic>
          <p:nvPicPr>
            <p:cNvPr id="20" name="Picture 8" descr="User Symbol Blue Clip Ar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2407" y="2565037"/>
              <a:ext cx="408421" cy="627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圓角矩形圖說文字 20"/>
            <p:cNvSpPr/>
            <p:nvPr/>
          </p:nvSpPr>
          <p:spPr>
            <a:xfrm>
              <a:off x="4095984" y="2646533"/>
              <a:ext cx="1415602" cy="511860"/>
            </a:xfrm>
            <a:prstGeom prst="wedgeRoundRectCallout">
              <a:avLst>
                <a:gd name="adj1" fmla="val -74464"/>
                <a:gd name="adj2" fmla="val -11226"/>
                <a:gd name="adj3" fmla="val 16667"/>
              </a:avLst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“Bye </a:t>
              </a:r>
              <a:r>
                <a:rPr lang="en-US" altLang="zh-TW" sz="2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bye</a:t>
              </a:r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”</a:t>
              </a:r>
              <a:endPara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6182947" y="2331133"/>
            <a:ext cx="292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Say “Good bye”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77232" y="1946714"/>
            <a:ext cx="2495550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from teacher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37464" y="5507233"/>
            <a:ext cx="2495550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from critics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05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/>
      <p:bldP spid="16" grpId="0"/>
      <p:bldP spid="19" grpId="0"/>
      <p:bldP spid="22" grpId="0"/>
      <p:bldP spid="4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Supervised </a:t>
            </a:r>
            <a:r>
              <a:rPr lang="en-US" altLang="zh-TW" dirty="0" err="1"/>
              <a:t>v.s</a:t>
            </a:r>
            <a:r>
              <a:rPr lang="en-US" altLang="zh-TW" dirty="0"/>
              <a:t>. Reinforcement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Supervised:</a:t>
            </a:r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r>
              <a:rPr lang="en-US" altLang="zh-TW" dirty="0"/>
              <a:t>Reinforcement Learning</a:t>
            </a:r>
            <a:endParaRPr lang="zh-TW" altLang="en-US" dirty="0"/>
          </a:p>
        </p:txBody>
      </p:sp>
      <p:pic>
        <p:nvPicPr>
          <p:cNvPr id="7170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163" y="1710752"/>
            <a:ext cx="1630591" cy="122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blog.sina.com.tw/myimages/222/22494/images/2008092717300010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703" y="1747833"/>
            <a:ext cx="1785343" cy="118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178312" y="1964804"/>
            <a:ext cx="1692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move: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“5-5”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973968" y="1964804"/>
            <a:ext cx="159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move: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“3-3”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205041" y="3966155"/>
            <a:ext cx="1640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move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178312" y="3966155"/>
            <a:ext cx="3013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 many moves 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2830640" y="3987934"/>
            <a:ext cx="406400" cy="447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6340602" y="3987933"/>
            <a:ext cx="406400" cy="447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899007" y="3996325"/>
            <a:ext cx="133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Win!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11023" y="5403754"/>
            <a:ext cx="8793392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 Go is supervised learning + reinforcement learning.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35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 animBg="1"/>
      <p:bldP spid="11" grpId="0" animBg="1"/>
      <p:bldP spid="12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F9C5292-84CB-4B47-97A8-A4B948AF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5D7867EA-D71E-4C3D-A0FF-70D374DAA5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02" y="2217905"/>
            <a:ext cx="2921108" cy="51684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BBCD602C-5550-43D8-8DE8-ECCCCBAF72A4}"/>
              </a:ext>
            </a:extLst>
          </p:cNvPr>
          <p:cNvSpPr/>
          <p:nvPr/>
        </p:nvSpPr>
        <p:spPr>
          <a:xfrm>
            <a:off x="448956" y="1263608"/>
            <a:ext cx="55052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AI </a:t>
            </a:r>
            <a:r>
              <a:rPr lang="en-US" altLang="zh-TW" sz="2800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paired data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xmlns="" id="{D3A16C7D-54A6-4905-BF2E-CEEAE924913A}"/>
              </a:ext>
            </a:extLst>
          </p:cNvPr>
          <p:cNvSpPr/>
          <p:nvPr/>
        </p:nvSpPr>
        <p:spPr>
          <a:xfrm>
            <a:off x="3296234" y="2341184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xmlns="" id="{60F19E84-CB8A-476C-BD70-22E8A69385CD}"/>
              </a:ext>
            </a:extLst>
          </p:cNvPr>
          <p:cNvSpPr/>
          <p:nvPr/>
        </p:nvSpPr>
        <p:spPr>
          <a:xfrm>
            <a:off x="5553973" y="2341184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E69D8E27-B094-4033-B9F0-5224DE834F98}"/>
              </a:ext>
            </a:extLst>
          </p:cNvPr>
          <p:cNvSpPr txBox="1"/>
          <p:nvPr/>
        </p:nvSpPr>
        <p:spPr>
          <a:xfrm>
            <a:off x="1063871" y="2660158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xmlns="" id="{F65DDD94-4E31-4257-8A94-2C7ED22DB617}"/>
              </a:ext>
            </a:extLst>
          </p:cNvPr>
          <p:cNvSpPr/>
          <p:nvPr/>
        </p:nvSpPr>
        <p:spPr>
          <a:xfrm>
            <a:off x="3757415" y="2003857"/>
            <a:ext cx="1781174" cy="10698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38831A33-0F57-4488-ABD7-DF01D8EE4F6B}"/>
              </a:ext>
            </a:extLst>
          </p:cNvPr>
          <p:cNvSpPr txBox="1"/>
          <p:nvPr/>
        </p:nvSpPr>
        <p:spPr>
          <a:xfrm>
            <a:off x="6069484" y="2301985"/>
            <a:ext cx="2330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“How are you”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92EB1D8A-C956-4FFE-8C51-747498EE70F5}"/>
              </a:ext>
            </a:extLst>
          </p:cNvPr>
          <p:cNvSpPr/>
          <p:nvPr/>
        </p:nvSpPr>
        <p:spPr>
          <a:xfrm>
            <a:off x="5385564" y="6065112"/>
            <a:ext cx="9566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y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4" descr="ãdocumentãçåçæå°çµæ">
            <a:extLst>
              <a:ext uri="{FF2B5EF4-FFF2-40B4-BE49-F238E27FC236}">
                <a16:creationId xmlns:a16="http://schemas.microsoft.com/office/drawing/2014/main" xmlns="" id="{62E10173-87D0-4BF2-8D62-1231B02DB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148" y="4934510"/>
            <a:ext cx="957864" cy="117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F76A4256-6A5F-496A-91E9-F3CEB5B2C601}"/>
              </a:ext>
            </a:extLst>
          </p:cNvPr>
          <p:cNvSpPr txBox="1"/>
          <p:nvPr/>
        </p:nvSpPr>
        <p:spPr>
          <a:xfrm>
            <a:off x="6069484" y="2623982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891C7F80-3951-44FE-9707-CD504FF32A94}"/>
              </a:ext>
            </a:extLst>
          </p:cNvPr>
          <p:cNvSpPr/>
          <p:nvPr/>
        </p:nvSpPr>
        <p:spPr>
          <a:xfrm>
            <a:off x="2847657" y="5993796"/>
            <a:ext cx="1184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x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群組 106">
            <a:extLst>
              <a:ext uri="{FF2B5EF4-FFF2-40B4-BE49-F238E27FC236}">
                <a16:creationId xmlns:a16="http://schemas.microsoft.com/office/drawing/2014/main" xmlns="" id="{904AC18E-CEA1-481E-B708-C82B0E6E6D3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768119" y="4944981"/>
            <a:ext cx="1520729" cy="342799"/>
            <a:chOff x="467932" y="3914400"/>
            <a:chExt cx="2909888" cy="576263"/>
          </a:xfrm>
        </p:grpSpPr>
        <p:pic>
          <p:nvPicPr>
            <p:cNvPr id="24" name="Picture 9">
              <a:extLst>
                <a:ext uri="{FF2B5EF4-FFF2-40B4-BE49-F238E27FC236}">
                  <a16:creationId xmlns:a16="http://schemas.microsoft.com/office/drawing/2014/main" xmlns="" id="{6A83F25D-615A-45DC-830E-8321EA6B66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xmlns="" id="{0E654FA4-911E-49F6-B53E-5BF8E0A32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群組 106">
            <a:extLst>
              <a:ext uri="{FF2B5EF4-FFF2-40B4-BE49-F238E27FC236}">
                <a16:creationId xmlns:a16="http://schemas.microsoft.com/office/drawing/2014/main" xmlns="" id="{FDA581CD-0950-4AD4-854B-7A5A1F53D1AA}"/>
              </a:ext>
            </a:extLst>
          </p:cNvPr>
          <p:cNvGrpSpPr>
            <a:grpSpLocks/>
          </p:cNvGrpSpPr>
          <p:nvPr/>
        </p:nvGrpSpPr>
        <p:grpSpPr bwMode="auto">
          <a:xfrm>
            <a:off x="2155597" y="5287780"/>
            <a:ext cx="1225043" cy="342799"/>
            <a:chOff x="467932" y="3914400"/>
            <a:chExt cx="2909888" cy="576263"/>
          </a:xfrm>
        </p:grpSpPr>
        <p:pic>
          <p:nvPicPr>
            <p:cNvPr id="22" name="Picture 9">
              <a:extLst>
                <a:ext uri="{FF2B5EF4-FFF2-40B4-BE49-F238E27FC236}">
                  <a16:creationId xmlns:a16="http://schemas.microsoft.com/office/drawing/2014/main" xmlns="" id="{49D260C0-E7A2-4A75-8D00-702E40B88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9">
              <a:extLst>
                <a:ext uri="{FF2B5EF4-FFF2-40B4-BE49-F238E27FC236}">
                  <a16:creationId xmlns:a16="http://schemas.microsoft.com/office/drawing/2014/main" xmlns="" id="{A0303C76-102C-4E8C-99A7-D690785612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群組 106">
            <a:extLst>
              <a:ext uri="{FF2B5EF4-FFF2-40B4-BE49-F238E27FC236}">
                <a16:creationId xmlns:a16="http://schemas.microsoft.com/office/drawing/2014/main" xmlns="" id="{FA6AD352-5B8F-4DFB-865A-8DB5EAEB3B16}"/>
              </a:ext>
            </a:extLst>
          </p:cNvPr>
          <p:cNvGrpSpPr>
            <a:grpSpLocks/>
          </p:cNvGrpSpPr>
          <p:nvPr/>
        </p:nvGrpSpPr>
        <p:grpSpPr bwMode="auto">
          <a:xfrm>
            <a:off x="2975591" y="5661469"/>
            <a:ext cx="1777791" cy="342799"/>
            <a:chOff x="467932" y="3914400"/>
            <a:chExt cx="2909888" cy="576263"/>
          </a:xfrm>
        </p:grpSpPr>
        <p:pic>
          <p:nvPicPr>
            <p:cNvPr id="20" name="Picture 9">
              <a:extLst>
                <a:ext uri="{FF2B5EF4-FFF2-40B4-BE49-F238E27FC236}">
                  <a16:creationId xmlns:a16="http://schemas.microsoft.com/office/drawing/2014/main" xmlns="" id="{38F64618-1FA4-4429-87A0-C94AFEAB66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9">
              <a:extLst>
                <a:ext uri="{FF2B5EF4-FFF2-40B4-BE49-F238E27FC236}">
                  <a16:creationId xmlns:a16="http://schemas.microsoft.com/office/drawing/2014/main" xmlns="" id="{A775DC91-4547-4FF5-AAE6-85B9E9EE37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xmlns="" id="{1183B5E9-A0FF-42F6-BC35-16BA3A37922F}"/>
              </a:ext>
            </a:extLst>
          </p:cNvPr>
          <p:cNvSpPr txBox="1"/>
          <p:nvPr/>
        </p:nvSpPr>
        <p:spPr>
          <a:xfrm>
            <a:off x="387030" y="5557879"/>
            <a:ext cx="2277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listening in the environment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xmlns="" id="{6BAB9985-3781-4592-A76E-97D832569BCA}"/>
              </a:ext>
            </a:extLst>
          </p:cNvPr>
          <p:cNvSpPr txBox="1"/>
          <p:nvPr/>
        </p:nvSpPr>
        <p:spPr>
          <a:xfrm>
            <a:off x="6461985" y="5189852"/>
            <a:ext cx="2277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reading documents on the Internet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xmlns="" id="{2DFF8351-38CE-4C5A-A67B-4BA4FFFC1846}"/>
              </a:ext>
            </a:extLst>
          </p:cNvPr>
          <p:cNvSpPr txBox="1"/>
          <p:nvPr/>
        </p:nvSpPr>
        <p:spPr>
          <a:xfrm>
            <a:off x="387030" y="3176347"/>
            <a:ext cx="2526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endParaRPr lang="zh-TW" altLang="en-US" sz="24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xmlns="" id="{B2FF7657-DB11-4BA4-AA02-ED5B94B2D734}"/>
              </a:ext>
            </a:extLst>
          </p:cNvPr>
          <p:cNvSpPr txBox="1"/>
          <p:nvPr/>
        </p:nvSpPr>
        <p:spPr>
          <a:xfrm>
            <a:off x="387030" y="4494719"/>
            <a:ext cx="2526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</a:t>
            </a:r>
            <a:endParaRPr lang="zh-TW" altLang="en-US" sz="24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群組 106">
            <a:extLst>
              <a:ext uri="{FF2B5EF4-FFF2-40B4-BE49-F238E27FC236}">
                <a16:creationId xmlns:a16="http://schemas.microsoft.com/office/drawing/2014/main" xmlns="" id="{46D0C283-6DAD-4379-A6FC-26145826AAF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673709" y="3477320"/>
            <a:ext cx="1520729" cy="342799"/>
            <a:chOff x="467932" y="3914400"/>
            <a:chExt cx="2909888" cy="576263"/>
          </a:xfrm>
        </p:grpSpPr>
        <p:pic>
          <p:nvPicPr>
            <p:cNvPr id="32" name="Picture 9">
              <a:extLst>
                <a:ext uri="{FF2B5EF4-FFF2-40B4-BE49-F238E27FC236}">
                  <a16:creationId xmlns:a16="http://schemas.microsoft.com/office/drawing/2014/main" xmlns="" id="{AA5E9F82-417B-448F-BF32-99C129E8A7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9">
              <a:extLst>
                <a:ext uri="{FF2B5EF4-FFF2-40B4-BE49-F238E27FC236}">
                  <a16:creationId xmlns:a16="http://schemas.microsoft.com/office/drawing/2014/main" xmlns="" id="{A1E41187-645D-48C2-B5F6-AFE9B32C7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" name="群組 106">
            <a:extLst>
              <a:ext uri="{FF2B5EF4-FFF2-40B4-BE49-F238E27FC236}">
                <a16:creationId xmlns:a16="http://schemas.microsoft.com/office/drawing/2014/main" xmlns="" id="{DBBB6ACE-D3EF-48EA-A956-78F8232B47B8}"/>
              </a:ext>
            </a:extLst>
          </p:cNvPr>
          <p:cNvGrpSpPr>
            <a:grpSpLocks/>
          </p:cNvGrpSpPr>
          <p:nvPr/>
        </p:nvGrpSpPr>
        <p:grpSpPr bwMode="auto">
          <a:xfrm>
            <a:off x="4936595" y="3457291"/>
            <a:ext cx="1225043" cy="342799"/>
            <a:chOff x="467932" y="3914400"/>
            <a:chExt cx="2909888" cy="576263"/>
          </a:xfrm>
        </p:grpSpPr>
        <p:pic>
          <p:nvPicPr>
            <p:cNvPr id="35" name="Picture 9">
              <a:extLst>
                <a:ext uri="{FF2B5EF4-FFF2-40B4-BE49-F238E27FC236}">
                  <a16:creationId xmlns:a16="http://schemas.microsoft.com/office/drawing/2014/main" xmlns="" id="{AAC669F9-DF2F-4573-9660-696D5017FF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9">
              <a:extLst>
                <a:ext uri="{FF2B5EF4-FFF2-40B4-BE49-F238E27FC236}">
                  <a16:creationId xmlns:a16="http://schemas.microsoft.com/office/drawing/2014/main" xmlns="" id="{DEC0266F-6D99-402E-888A-EBBC061109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" name="群組 106">
            <a:extLst>
              <a:ext uri="{FF2B5EF4-FFF2-40B4-BE49-F238E27FC236}">
                <a16:creationId xmlns:a16="http://schemas.microsoft.com/office/drawing/2014/main" xmlns="" id="{E6FA7DEC-56A0-4522-B77E-088626E7F8FB}"/>
              </a:ext>
            </a:extLst>
          </p:cNvPr>
          <p:cNvGrpSpPr>
            <a:grpSpLocks/>
          </p:cNvGrpSpPr>
          <p:nvPr/>
        </p:nvGrpSpPr>
        <p:grpSpPr bwMode="auto">
          <a:xfrm>
            <a:off x="6927928" y="3476341"/>
            <a:ext cx="1777791" cy="342799"/>
            <a:chOff x="467932" y="3914400"/>
            <a:chExt cx="2909888" cy="576263"/>
          </a:xfrm>
        </p:grpSpPr>
        <p:pic>
          <p:nvPicPr>
            <p:cNvPr id="38" name="Picture 9">
              <a:extLst>
                <a:ext uri="{FF2B5EF4-FFF2-40B4-BE49-F238E27FC236}">
                  <a16:creationId xmlns:a16="http://schemas.microsoft.com/office/drawing/2014/main" xmlns="" id="{C0B3D065-A804-4E69-B563-CE94BB5C9A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9">
              <a:extLst>
                <a:ext uri="{FF2B5EF4-FFF2-40B4-BE49-F238E27FC236}">
                  <a16:creationId xmlns:a16="http://schemas.microsoft.com/office/drawing/2014/main" xmlns="" id="{F09F7F8D-B5C8-41A3-9775-DA41D638E4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FBFEEF88-764E-4F24-BDE8-D12046ECEDDC}"/>
              </a:ext>
            </a:extLst>
          </p:cNvPr>
          <p:cNvSpPr/>
          <p:nvPr/>
        </p:nvSpPr>
        <p:spPr>
          <a:xfrm>
            <a:off x="2224300" y="3394196"/>
            <a:ext cx="5261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D8409061-5358-4AC8-BDCD-F31FD9CC85A9}"/>
              </a:ext>
            </a:extLst>
          </p:cNvPr>
          <p:cNvSpPr/>
          <p:nvPr/>
        </p:nvSpPr>
        <p:spPr>
          <a:xfrm>
            <a:off x="4427475" y="3370148"/>
            <a:ext cx="5261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B9CA328C-2317-4E42-B66E-2AB7A0D697F7}"/>
              </a:ext>
            </a:extLst>
          </p:cNvPr>
          <p:cNvSpPr/>
          <p:nvPr/>
        </p:nvSpPr>
        <p:spPr>
          <a:xfrm>
            <a:off x="6365491" y="3388180"/>
            <a:ext cx="5261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xmlns="" id="{F0955902-74AA-452D-8DAE-8817CF2835CE}"/>
              </a:ext>
            </a:extLst>
          </p:cNvPr>
          <p:cNvSpPr txBox="1"/>
          <p:nvPr/>
        </p:nvSpPr>
        <p:spPr>
          <a:xfrm>
            <a:off x="2962348" y="3887547"/>
            <a:ext cx="928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Hello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xmlns="" id="{1A3B64B9-FF12-4572-AEA8-A145880844A3}"/>
              </a:ext>
            </a:extLst>
          </p:cNvPr>
          <p:cNvSpPr txBox="1"/>
          <p:nvPr/>
        </p:nvSpPr>
        <p:spPr>
          <a:xfrm>
            <a:off x="5056039" y="3923750"/>
            <a:ext cx="95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xmlns="" id="{E219F960-AC7D-417E-9869-F6747435A6F8}"/>
              </a:ext>
            </a:extLst>
          </p:cNvPr>
          <p:cNvSpPr txBox="1"/>
          <p:nvPr/>
        </p:nvSpPr>
        <p:spPr>
          <a:xfrm>
            <a:off x="7096434" y="3923749"/>
            <a:ext cx="152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am fine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71BA1161-F088-4CA5-8BE4-8CDAF06345E4}"/>
              </a:ext>
            </a:extLst>
          </p:cNvPr>
          <p:cNvSpPr/>
          <p:nvPr/>
        </p:nvSpPr>
        <p:spPr>
          <a:xfrm>
            <a:off x="2273432" y="3889230"/>
            <a:ext cx="44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23D04B80-D8BA-4C45-86BD-FA9FB1FCF1DC}"/>
              </a:ext>
            </a:extLst>
          </p:cNvPr>
          <p:cNvSpPr/>
          <p:nvPr/>
        </p:nvSpPr>
        <p:spPr>
          <a:xfrm>
            <a:off x="4413484" y="3883213"/>
            <a:ext cx="5603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0A257A2E-4CE3-4DA1-A6E6-8B33D171DA99}"/>
              </a:ext>
            </a:extLst>
          </p:cNvPr>
          <p:cNvSpPr/>
          <p:nvPr/>
        </p:nvSpPr>
        <p:spPr>
          <a:xfrm>
            <a:off x="6348352" y="3897174"/>
            <a:ext cx="5603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15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 animBg="1"/>
      <p:bldP spid="10" grpId="0"/>
      <p:bldP spid="11" grpId="0"/>
      <p:bldP spid="13" grpId="0"/>
      <p:bldP spid="15" grpId="0"/>
      <p:bldP spid="19" grpId="0"/>
      <p:bldP spid="26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top-breaking-news.com/wp-content/uploads/2016/03/Twitter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22" y="1949516"/>
            <a:ext cx="5002893" cy="375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902609" y="5651956"/>
            <a:ext cx="312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http://top-breaking-news.com/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Machine Reading: Machine learns the meaning of words</a:t>
            </a:r>
            <a:r>
              <a:rPr lang="zh-TW" altLang="en-US" sz="2400" dirty="0"/>
              <a:t> </a:t>
            </a:r>
            <a:r>
              <a:rPr lang="en-US" altLang="zh-TW" sz="2400" dirty="0"/>
              <a:t>from reading a lot of documents</a:t>
            </a:r>
            <a:endParaRPr lang="zh-TW" altLang="en-US" sz="2400" dirty="0"/>
          </a:p>
        </p:txBody>
      </p:sp>
      <p:pic>
        <p:nvPicPr>
          <p:cNvPr id="4" name="Picture 2" descr="http://www.pnglogo.com/wp-content/uploads/2015/12/Robot-Reading-Book-PNG-0496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43564" y="3123419"/>
            <a:ext cx="3302111" cy="257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圖說文字 4"/>
          <p:cNvSpPr/>
          <p:nvPr/>
        </p:nvSpPr>
        <p:spPr>
          <a:xfrm>
            <a:off x="6625450" y="2156866"/>
            <a:ext cx="1764186" cy="1212155"/>
          </a:xfrm>
          <a:prstGeom prst="wedgeRectCallout">
            <a:avLst>
              <a:gd name="adj1" fmla="val -75827"/>
              <a:gd name="adj2" fmla="val 72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2" descr="http://www.extremetech.com/wp-content/uploads/2013/09/340-640x42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49" y="2263571"/>
            <a:ext cx="1468493" cy="97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向下箭號 6"/>
          <p:cNvSpPr/>
          <p:nvPr/>
        </p:nvSpPr>
        <p:spPr>
          <a:xfrm rot="5400000" flipV="1">
            <a:off x="4623030" y="3237088"/>
            <a:ext cx="763742" cy="744499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02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Machine Reading: Machine learns the meaning of words</a:t>
            </a:r>
            <a:r>
              <a:rPr lang="zh-TW" altLang="en-US" sz="2400" dirty="0"/>
              <a:t> </a:t>
            </a:r>
            <a:r>
              <a:rPr lang="en-US" altLang="zh-TW" sz="2400" dirty="0"/>
              <a:t>from reading a lot of documents</a:t>
            </a:r>
            <a:endParaRPr lang="zh-TW" altLang="en-US" sz="2400" dirty="0"/>
          </a:p>
          <a:p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447427" y="3274904"/>
            <a:ext cx="2292514" cy="9438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向下箭號 8"/>
          <p:cNvSpPr/>
          <p:nvPr/>
        </p:nvSpPr>
        <p:spPr>
          <a:xfrm rot="10800000" flipH="1" flipV="1">
            <a:off x="2211813" y="2805052"/>
            <a:ext cx="763742" cy="469852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向下箭號 9"/>
          <p:cNvSpPr/>
          <p:nvPr/>
        </p:nvSpPr>
        <p:spPr>
          <a:xfrm rot="10800000" flipH="1" flipV="1">
            <a:off x="2228871" y="4291265"/>
            <a:ext cx="763742" cy="469852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330367" y="2194159"/>
            <a:ext cx="2526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1826969" y="4833603"/>
            <a:ext cx="1567543" cy="319314"/>
            <a:chOff x="5754347" y="3836831"/>
            <a:chExt cx="1567543" cy="319314"/>
          </a:xfrm>
        </p:grpSpPr>
        <p:sp>
          <p:nvSpPr>
            <p:cNvPr id="13" name="矩形 12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橢圓 14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橢圓 15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橢圓 16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4382738" y="4989613"/>
            <a:ext cx="37334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https://garavato.files.wordpress.com/2011/11/stacksdocuments.jpg?w=490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4067944" y="2276872"/>
            <a:ext cx="4048201" cy="2712741"/>
            <a:chOff x="4540340" y="3208089"/>
            <a:chExt cx="4048201" cy="2712741"/>
          </a:xfrm>
        </p:grpSpPr>
        <p:pic>
          <p:nvPicPr>
            <p:cNvPr id="7170" name="Picture 2" descr="https://garavato.files.wordpress.com/2011/11/stacksdocuments.jpg?w=49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3399" y="3763851"/>
              <a:ext cx="3242085" cy="2156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字方塊 20"/>
            <p:cNvSpPr txBox="1"/>
            <p:nvPr/>
          </p:nvSpPr>
          <p:spPr>
            <a:xfrm>
              <a:off x="4540340" y="3208089"/>
              <a:ext cx="404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 data is a lot of text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文字方塊 22"/>
          <p:cNvSpPr txBox="1"/>
          <p:nvPr/>
        </p:nvSpPr>
        <p:spPr>
          <a:xfrm>
            <a:off x="1314207" y="4704881"/>
            <a:ext cx="420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8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5F7E7A8-E773-4BB7-850D-769EAE4F9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B971B86-8C6B-4672-94C1-03BA14DD7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Machine Reading: Machine learns the meaning of words</a:t>
            </a:r>
            <a:r>
              <a:rPr lang="zh-TW" altLang="en-US" sz="2400" dirty="0"/>
              <a:t> </a:t>
            </a:r>
            <a:r>
              <a:rPr lang="en-US" altLang="zh-TW" sz="2400" dirty="0"/>
              <a:t>from reading a lot of documents</a:t>
            </a:r>
          </a:p>
          <a:p>
            <a:r>
              <a:rPr lang="en-US" altLang="zh-TW" sz="2400" dirty="0"/>
              <a:t>ELMO/BERT</a:t>
            </a:r>
            <a:endParaRPr lang="zh-TW" altLang="en-US" sz="2400" dirty="0"/>
          </a:p>
          <a:p>
            <a:endParaRPr lang="zh-TW" altLang="en-US" sz="2400" dirty="0"/>
          </a:p>
        </p:txBody>
      </p:sp>
      <p:pic>
        <p:nvPicPr>
          <p:cNvPr id="7170" name="Picture 2" descr="https://i2.wp.com/mlexplained.com/wp-content/uploads/2019/01/bert.png?fit=400%2C400">
            <a:extLst>
              <a:ext uri="{FF2B5EF4-FFF2-40B4-BE49-F238E27FC236}">
                <a16:creationId xmlns:a16="http://schemas.microsoft.com/office/drawing/2014/main" xmlns="" id="{2996DB4E-9B9B-40FB-9166-60D2C361D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674" y="2564904"/>
            <a:ext cx="3312702" cy="331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ãELMOãçåçæå°çµæ">
            <a:extLst>
              <a:ext uri="{FF2B5EF4-FFF2-40B4-BE49-F238E27FC236}">
                <a16:creationId xmlns:a16="http://schemas.microsoft.com/office/drawing/2014/main" xmlns="" id="{AD10BB18-8F67-4066-A393-EEFDE38B9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32" y="2803247"/>
            <a:ext cx="3102934" cy="310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62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53143" y="892668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Machine Learning is simple…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145" y="4387243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604157" y="3925578"/>
            <a:ext cx="3954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就好像把大象放進冰箱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7C03FBF9-A584-49AE-84A0-092E909174D2}"/>
              </a:ext>
            </a:extLst>
          </p:cNvPr>
          <p:cNvSpPr/>
          <p:nvPr/>
        </p:nvSpPr>
        <p:spPr>
          <a:xfrm>
            <a:off x="653142" y="1502230"/>
            <a:ext cx="7886700" cy="71600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0: What kind of function do you want to find?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EC8B9A5-E2B6-4A32-BEEE-BC1DE7789162}"/>
              </a:ext>
            </a:extLst>
          </p:cNvPr>
          <p:cNvSpPr/>
          <p:nvPr/>
        </p:nvSpPr>
        <p:spPr>
          <a:xfrm>
            <a:off x="6415767" y="2342139"/>
            <a:ext cx="2124075" cy="14595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890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Libs</a:t>
            </a:r>
            <a:endParaRPr lang="zh-TW" altLang="en-US" dirty="0"/>
          </a:p>
        </p:txBody>
      </p:sp>
      <p:pic>
        <p:nvPicPr>
          <p:cNvPr id="15" name="Picture 6" descr="http://cdn.geekwire.com/wp-content/uploads/2015/11/google-Tensor-Flow.png">
            <a:extLst>
              <a:ext uri="{FF2B5EF4-FFF2-40B4-BE49-F238E27FC236}">
                <a16:creationId xmlns:a16="http://schemas.microsoft.com/office/drawing/2014/main" xmlns="" id="{0A430F1E-6704-455E-8AE7-8FD6F7254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909932"/>
            <a:ext cx="1618734" cy="131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ãpytorchãçåçæå°çµæ">
            <a:extLst>
              <a:ext uri="{FF2B5EF4-FFF2-40B4-BE49-F238E27FC236}">
                <a16:creationId xmlns:a16="http://schemas.microsoft.com/office/drawing/2014/main" xmlns="" id="{D5A7A23C-88EE-4C35-B580-F120C797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114775"/>
            <a:ext cx="40957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NumPy">
            <a:extLst>
              <a:ext uri="{FF2B5EF4-FFF2-40B4-BE49-F238E27FC236}">
                <a16:creationId xmlns:a16="http://schemas.microsoft.com/office/drawing/2014/main" xmlns="" id="{1A4FB08A-95B6-45B4-88AC-106E3EF0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2272924" cy="77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xmlns="" id="{E61CB40F-FD16-4229-AD9F-446257A26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" r="41257"/>
          <a:stretch/>
        </p:blipFill>
        <p:spPr>
          <a:xfrm>
            <a:off x="783070" y="2797257"/>
            <a:ext cx="2371924" cy="696304"/>
          </a:xfrm>
          <a:prstGeom prst="rect">
            <a:avLst/>
          </a:prstGeom>
        </p:spPr>
      </p:pic>
      <p:pic>
        <p:nvPicPr>
          <p:cNvPr id="19" name="Picture 2" descr="Logo">
            <a:extLst>
              <a:ext uri="{FF2B5EF4-FFF2-40B4-BE49-F238E27FC236}">
                <a16:creationId xmlns:a16="http://schemas.microsoft.com/office/drawing/2014/main" xmlns="" id="{017D967D-CB2E-494C-9982-492D6777B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33820"/>
            <a:ext cx="4398756" cy="91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ogo">
            <a:extLst>
              <a:ext uri="{FF2B5EF4-FFF2-40B4-BE49-F238E27FC236}">
                <a16:creationId xmlns:a16="http://schemas.microsoft.com/office/drawing/2014/main" xmlns="" id="{570E0E57-A1CD-4494-9C93-98BD0B57C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839151"/>
            <a:ext cx="2020377" cy="73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417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xmlns="" id="{AAC7E64D-A48E-4760-94C4-80214BA7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Regression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xmlns="" id="{9E092418-3D77-4CB6-A0FA-32B4C0EE7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24837B85-2352-4170-A5BC-657E7AF082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162800" y="6597650"/>
            <a:ext cx="1981200" cy="195263"/>
          </a:xfrm>
        </p:spPr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059700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Regression: Output a scalar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Stock Market Forecast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Self-driving Car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Recommendation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470846" y="1796399"/>
                <a:ext cx="33113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846" y="1796399"/>
                <a:ext cx="331135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5813166" y="1614055"/>
            <a:ext cx="31347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 Jones Industrial Average at tomorrow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22" name="Picture 2" descr="「股票走勢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022" y="1507400"/>
            <a:ext cx="1710812" cy="104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470846" y="3435851"/>
                <a:ext cx="33113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846" y="3435851"/>
                <a:ext cx="331135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921016" y="4809310"/>
                <a:ext cx="44110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016" y="4809310"/>
                <a:ext cx="441101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24" name="Picture 4" descr="「self driving cars sensors」的圖片搜尋結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467" y="3099962"/>
            <a:ext cx="1517922" cy="11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5813166" y="3410826"/>
            <a:ext cx="31347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方向盤角度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540184" y="4820364"/>
            <a:ext cx="143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使用者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159537" y="4814209"/>
            <a:ext cx="143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商品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49169" y="4793920"/>
            <a:ext cx="2065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購買可能性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26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  <p:bldP spid="6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What is Machine Learning?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762757" y="2146199"/>
            <a:ext cx="1323975" cy="22479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246" y="2017693"/>
            <a:ext cx="2172858" cy="102193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83" y="3162315"/>
            <a:ext cx="2164221" cy="96278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226" y="4185604"/>
            <a:ext cx="2195537" cy="1176721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020432" y="2314285"/>
            <a:ext cx="1362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“Hi”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20432" y="3412874"/>
            <a:ext cx="1991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“How are you”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020432" y="4593954"/>
            <a:ext cx="1706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“Good bye”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09" y="2215295"/>
            <a:ext cx="1800000" cy="1347595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344855" y="3923994"/>
            <a:ext cx="29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said “Hello”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263686" y="5440795"/>
            <a:ext cx="2683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large amount of audio data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814939" y="5362325"/>
            <a:ext cx="2949952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write the program for learning.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H="1" flipV="1">
            <a:off x="4396620" y="4394099"/>
            <a:ext cx="0" cy="980253"/>
          </a:xfrm>
          <a:prstGeom prst="straightConnector1">
            <a:avLst/>
          </a:prstGeom>
          <a:ln w="38100">
            <a:solidFill>
              <a:srgbClr val="0000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弧形箭號 (下彎) 19"/>
          <p:cNvSpPr/>
          <p:nvPr/>
        </p:nvSpPr>
        <p:spPr>
          <a:xfrm rot="1607239">
            <a:off x="2540832" y="1757919"/>
            <a:ext cx="1498166" cy="7007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弧形箭號 (下彎) 20"/>
          <p:cNvSpPr/>
          <p:nvPr/>
        </p:nvSpPr>
        <p:spPr>
          <a:xfrm rot="9648183">
            <a:off x="2601425" y="4196342"/>
            <a:ext cx="1488693" cy="73824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170101" y="1768322"/>
            <a:ext cx="2099418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......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96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 animBg="1"/>
      <p:bldP spid="20" grpId="0" animBg="1"/>
      <p:bldP spid="21" grpId="0" animBg="1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Estimating the Combat Power (CP) of a </a:t>
            </a:r>
            <a:r>
              <a:rPr lang="en-US" altLang="zh-TW" dirty="0" err="1"/>
              <a:t>pokemon</a:t>
            </a:r>
            <a:r>
              <a:rPr lang="en-US" altLang="zh-TW" dirty="0"/>
              <a:t> after evolution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918566" y="3389144"/>
                <a:ext cx="51179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altLang="zh-TW" sz="2800" b="0" i="1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66" y="3389144"/>
                <a:ext cx="511794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6234982" y="3127533"/>
            <a:ext cx="1769806" cy="95410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 after evolution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50" y="1800523"/>
            <a:ext cx="3248864" cy="35676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5154407" y="3982496"/>
                <a:ext cx="2914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407" y="3982496"/>
                <a:ext cx="29142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059122" y="3674446"/>
                <a:ext cx="2963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122" y="3674446"/>
                <a:ext cx="29630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695971" y="1812161"/>
                <a:ext cx="593239" cy="464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971" y="1812161"/>
                <a:ext cx="593239" cy="464101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864413" y="4411440"/>
                <a:ext cx="623697" cy="464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h𝑝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413" y="4411440"/>
                <a:ext cx="623697" cy="4641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456182" y="5193208"/>
                <a:ext cx="5133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182" y="5193208"/>
                <a:ext cx="51334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314602" y="5216976"/>
                <a:ext cx="4620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602" y="5216976"/>
                <a:ext cx="46205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929959" y="1800751"/>
            <a:ext cx="787314" cy="38924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09279" y="4504404"/>
            <a:ext cx="727705" cy="27350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53420" y="4921282"/>
            <a:ext cx="727705" cy="3598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92887" y="4937163"/>
            <a:ext cx="727705" cy="3598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2290361" y="3957560"/>
                <a:ext cx="423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361" y="3957560"/>
                <a:ext cx="42389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2805482" y="4087526"/>
            <a:ext cx="1275643" cy="30092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16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9" grpId="0"/>
      <p:bldP spid="10" grpId="0"/>
      <p:bldP spid="11" grpId="0"/>
      <p:bldP spid="12" grpId="0"/>
      <p:bldP spid="13" grpId="0"/>
      <p:bldP spid="7" grpId="0" animBg="1"/>
      <p:bldP spid="14" grpId="0" animBg="1"/>
      <p:bldP spid="15" grpId="0" animBg="1"/>
      <p:bldP spid="16" grpId="0" animBg="1"/>
      <p:bldP spid="17" grpId="0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1: Model</a:t>
            </a:r>
            <a:endParaRPr lang="zh-TW" altLang="en-US" dirty="0"/>
          </a:p>
        </p:txBody>
      </p:sp>
      <p:sp>
        <p:nvSpPr>
          <p:cNvPr id="4" name="圓柱 5"/>
          <p:cNvSpPr/>
          <p:nvPr/>
        </p:nvSpPr>
        <p:spPr>
          <a:xfrm>
            <a:off x="1088600" y="1910774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function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0496152"/>
              </p:ext>
            </p:extLst>
          </p:nvPr>
        </p:nvGraphicFramePr>
        <p:xfrm>
          <a:off x="2820745" y="2539800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4" name="方程式" r:id="rId3" imgW="520560" imgH="215640" progId="Equation.3">
                  <p:embed/>
                </p:oleObj>
              </mc:Choice>
              <mc:Fallback>
                <p:oleObj name="方程式" r:id="rId3" imgW="520560" imgH="21564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539800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820746" y="2003747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1751303" y="3415132"/>
            <a:ext cx="5279638" cy="1699902"/>
            <a:chOff x="827126" y="3703931"/>
            <a:chExt cx="5279638" cy="16999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27126" y="4372124"/>
                  <a:ext cx="331135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a:rPr lang="en-US" altLang="zh-TW" sz="2800" b="0" i="1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e>
                        </m:d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126" y="4372124"/>
                  <a:ext cx="3311356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文字方塊 7"/>
            <p:cNvSpPr txBox="1"/>
            <p:nvPr/>
          </p:nvSpPr>
          <p:spPr>
            <a:xfrm>
              <a:off x="4336958" y="4110513"/>
              <a:ext cx="1769806" cy="95410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CP after evolution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317" y="3703931"/>
              <a:ext cx="1547996" cy="1699902"/>
            </a:xfrm>
            <a:prstGeom prst="rect">
              <a:avLst/>
            </a:prstGeom>
          </p:spPr>
        </p:pic>
      </p:grpSp>
      <p:sp>
        <p:nvSpPr>
          <p:cNvPr id="12" name="文字方塊 11"/>
          <p:cNvSpPr txBox="1"/>
          <p:nvPr/>
        </p:nvSpPr>
        <p:spPr>
          <a:xfrm>
            <a:off x="726700" y="5592491"/>
            <a:ext cx="2368637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model: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481006" y="1740355"/>
                <a:ext cx="38690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y = 10.0 + 9.0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006" y="1740355"/>
                <a:ext cx="3869085" cy="461665"/>
              </a:xfrm>
              <a:prstGeom prst="rect">
                <a:avLst/>
              </a:prstGeom>
              <a:blipFill>
                <a:blip r:embed="rId7"/>
                <a:stretch>
                  <a:fillRect l="-2362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81938" y="2202630"/>
                <a:ext cx="3626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y = 9.8 + 9.2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938" y="2202630"/>
                <a:ext cx="3626648" cy="461665"/>
              </a:xfrm>
              <a:prstGeom prst="rect">
                <a:avLst/>
              </a:prstGeom>
              <a:blipFill>
                <a:blip r:embed="rId8"/>
                <a:stretch>
                  <a:fillRect l="-2521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495754" y="2653231"/>
                <a:ext cx="3626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y = - 0.8 - 1.2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754" y="2653231"/>
                <a:ext cx="3626648" cy="461665"/>
              </a:xfrm>
              <a:prstGeom prst="rect">
                <a:avLst/>
              </a:prstGeom>
              <a:blipFill>
                <a:blip r:embed="rId9"/>
                <a:stretch>
                  <a:fillRect l="-2521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6932674" y="3049141"/>
            <a:ext cx="204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 infinite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237435" y="5377874"/>
                <a:ext cx="2669129" cy="1043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435" y="5377874"/>
                <a:ext cx="2669129" cy="10433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173486" y="5136350"/>
                <a:ext cx="3095419" cy="397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𝑐𝑝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h𝑝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486" y="5136350"/>
                <a:ext cx="3095419" cy="397866"/>
              </a:xfrm>
              <a:prstGeom prst="rect">
                <a:avLst/>
              </a:prstGeom>
              <a:blipFill>
                <a:blip r:embed="rId11"/>
                <a:stretch>
                  <a:fillRect l="-2564" t="-24615" b="-3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/>
          <p:cNvSpPr txBox="1"/>
          <p:nvPr/>
        </p:nvSpPr>
        <p:spPr>
          <a:xfrm>
            <a:off x="4500308" y="904082"/>
            <a:ext cx="3455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and b are parameters (can be any value)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182958" y="4049639"/>
                <a:ext cx="2914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958" y="4049639"/>
                <a:ext cx="29142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7085275" y="4049639"/>
                <a:ext cx="2963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275" y="4049639"/>
                <a:ext cx="296300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6173486" y="6107573"/>
                <a:ext cx="251258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weight, b: bias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486" y="6107573"/>
                <a:ext cx="2512580" cy="369332"/>
              </a:xfrm>
              <a:prstGeom prst="rect">
                <a:avLst/>
              </a:prstGeom>
              <a:blipFill>
                <a:blip r:embed="rId14"/>
                <a:stretch>
                  <a:fillRect l="-3155" t="-26667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807084" y="1370886"/>
                <a:ext cx="224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b + w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endParaRPr lang="zh-TW" altLang="en-US" sz="2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84" y="1370886"/>
                <a:ext cx="2242292" cy="523220"/>
              </a:xfrm>
              <a:prstGeom prst="rect">
                <a:avLst/>
              </a:prstGeom>
              <a:blipFill>
                <a:blip r:embed="rId15"/>
                <a:stretch>
                  <a:fillRect l="-4891" t="-12791" r="-1902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25"/>
          <p:cNvSpPr txBox="1"/>
          <p:nvPr/>
        </p:nvSpPr>
        <p:spPr>
          <a:xfrm>
            <a:off x="7632295" y="5590062"/>
            <a:ext cx="1202751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404446" y="2003747"/>
            <a:ext cx="0" cy="31863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H="1">
            <a:off x="404446" y="1763301"/>
            <a:ext cx="402638" cy="2404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404446" y="5155608"/>
            <a:ext cx="402638" cy="43688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33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2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3" grpId="0"/>
      <p:bldP spid="24" grpId="0"/>
      <p:bldP spid="25" grpId="0"/>
      <p:bldP spid="22" grpId="0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298" y="2513171"/>
            <a:ext cx="4023326" cy="20185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2: Goodness of Function</a:t>
            </a:r>
            <a:endParaRPr lang="zh-TW" altLang="en-US" dirty="0"/>
          </a:p>
        </p:txBody>
      </p:sp>
      <p:sp>
        <p:nvSpPr>
          <p:cNvPr id="5" name="圓柱 5"/>
          <p:cNvSpPr/>
          <p:nvPr/>
        </p:nvSpPr>
        <p:spPr>
          <a:xfrm>
            <a:off x="1088600" y="1682174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function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983232"/>
              </p:ext>
            </p:extLst>
          </p:nvPr>
        </p:nvGraphicFramePr>
        <p:xfrm>
          <a:off x="2820745" y="2311200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8" name="方程式" r:id="rId5" imgW="520560" imgH="215640" progId="Equation.3">
                  <p:embed/>
                </p:oleObj>
              </mc:Choice>
              <mc:Fallback>
                <p:oleObj name="方程式" r:id="rId5" imgW="520560" imgH="21564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311200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2820746" y="1775147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圓柱 22"/>
          <p:cNvSpPr/>
          <p:nvPr/>
        </p:nvSpPr>
        <p:spPr>
          <a:xfrm>
            <a:off x="1029821" y="4863267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15143" y="1654303"/>
            <a:ext cx="21858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</a:p>
          <a:p>
            <a:pPr algn="ctr"/>
            <a:r>
              <a:rPr lang="en-US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51144" y="1651043"/>
            <a:ext cx="22518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</a:p>
          <a:p>
            <a:pPr algn="ctr"/>
            <a:r>
              <a:rPr lang="en-US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(scalar):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3957" y="3832150"/>
            <a:ext cx="4104293" cy="22700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792838" y="2485300"/>
                <a:ext cx="399468" cy="3693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838" y="2485300"/>
                <a:ext cx="39946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703785" y="3124439"/>
                <a:ext cx="393249" cy="3693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785" y="3124439"/>
                <a:ext cx="3932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896402" y="4426899"/>
                <a:ext cx="399853" cy="3693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402" y="4426899"/>
                <a:ext cx="39985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8112566" y="3985862"/>
                <a:ext cx="406073" cy="3693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566" y="3985862"/>
                <a:ext cx="4060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7145853" y="2495976"/>
            <a:ext cx="575748" cy="321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77066" y="4009884"/>
            <a:ext cx="575748" cy="321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807084" y="1142286"/>
                <a:ext cx="224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b + w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endParaRPr lang="zh-TW" altLang="en-US" sz="2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84" y="1142286"/>
                <a:ext cx="2242292" cy="523220"/>
              </a:xfrm>
              <a:prstGeom prst="rect">
                <a:avLst/>
              </a:prstGeom>
              <a:blipFill>
                <a:blip r:embed="rId12"/>
                <a:stretch>
                  <a:fillRect l="-4891" t="-11628" r="-1902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31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14" grpId="0"/>
      <p:bldP spid="18" grpId="0" animBg="1"/>
      <p:bldP spid="19" grpId="0" animBg="1"/>
      <p:bldP spid="20" grpId="0" animBg="1"/>
      <p:bldP spid="21" grpId="0" animBg="1"/>
      <p:bldP spid="3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2: Goodness of Function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911" y="1340644"/>
            <a:ext cx="6204093" cy="4176711"/>
          </a:xfrm>
        </p:spPr>
      </p:pic>
      <p:sp>
        <p:nvSpPr>
          <p:cNvPr id="10" name="矩形 9"/>
          <p:cNvSpPr/>
          <p:nvPr/>
        </p:nvSpPr>
        <p:spPr>
          <a:xfrm>
            <a:off x="1721806" y="5887795"/>
            <a:ext cx="6094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https://www.openintro.org/stat/data/?data=pokemon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520190" y="1340644"/>
            <a:ext cx="1985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Data: 10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pokemons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445123" y="2844148"/>
                <a:ext cx="1239121" cy="438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𝑐𝑝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123" y="2844148"/>
                <a:ext cx="1239121" cy="4380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單箭頭接點 13"/>
          <p:cNvCxnSpPr/>
          <p:nvPr/>
        </p:nvCxnSpPr>
        <p:spPr>
          <a:xfrm flipH="1" flipV="1">
            <a:off x="5064684" y="3304716"/>
            <a:ext cx="130627" cy="751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777821" y="2409153"/>
                <a:ext cx="1077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21" y="2409153"/>
                <a:ext cx="1077025" cy="369332"/>
              </a:xfrm>
              <a:prstGeom prst="rect">
                <a:avLst/>
              </a:prstGeom>
              <a:blipFill>
                <a:blip r:embed="rId4"/>
                <a:stretch>
                  <a:fillRect t="-14754" r="-17045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77820" y="2953439"/>
                <a:ext cx="10902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20" y="2953439"/>
                <a:ext cx="1090235" cy="369332"/>
              </a:xfrm>
              <a:prstGeom prst="rect">
                <a:avLst/>
              </a:prstGeom>
              <a:blipFill>
                <a:blip r:embed="rId5"/>
                <a:stretch>
                  <a:fillRect t="-14754" r="-16292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71215" y="4288430"/>
                <a:ext cx="13367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15" y="4288430"/>
                <a:ext cx="1336713" cy="369332"/>
              </a:xfrm>
              <a:prstGeom prst="rect">
                <a:avLst/>
              </a:prstGeom>
              <a:blipFill>
                <a:blip r:embed="rId6"/>
                <a:stretch>
                  <a:fillRect t="-14754" r="-3653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 rot="5400000">
                <a:off x="1057969" y="3592058"/>
                <a:ext cx="6882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57969" y="3592058"/>
                <a:ext cx="688201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13438" y="5206513"/>
                <a:ext cx="507831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438" y="5206513"/>
                <a:ext cx="507831" cy="397866"/>
              </a:xfrm>
              <a:prstGeom prst="rect">
                <a:avLst/>
              </a:prstGeom>
              <a:blipFill>
                <a:blip r:embed="rId8"/>
                <a:stretch>
                  <a:fillRect l="-7229" r="-6024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696911" y="4094505"/>
                <a:ext cx="2537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911" y="4094505"/>
                <a:ext cx="253724" cy="369332"/>
              </a:xfrm>
              <a:prstGeom prst="rect">
                <a:avLst/>
              </a:prstGeom>
              <a:blipFill>
                <a:blip r:embed="rId9"/>
                <a:stretch>
                  <a:fillRect l="-28571" t="-16667" r="-73810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/>
          <p:cNvSpPr txBox="1"/>
          <p:nvPr/>
        </p:nvSpPr>
        <p:spPr>
          <a:xfrm>
            <a:off x="520190" y="4925502"/>
            <a:ext cx="2697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real data.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25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6" grpId="0"/>
      <p:bldP spid="17" grpId="0"/>
      <p:bldP spid="18" grpId="0"/>
      <p:bldP spid="13" grpId="0"/>
      <p:bldP spid="19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375575" y="3027804"/>
                <a:ext cx="5414243" cy="1303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8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8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8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𝑐𝑝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575" y="3027804"/>
                <a:ext cx="5414243" cy="1303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2: Goodness of Function</a:t>
            </a:r>
            <a:endParaRPr lang="zh-TW" altLang="en-US" dirty="0"/>
          </a:p>
        </p:txBody>
      </p:sp>
      <p:sp>
        <p:nvSpPr>
          <p:cNvPr id="5" name="圓柱 5"/>
          <p:cNvSpPr/>
          <p:nvPr/>
        </p:nvSpPr>
        <p:spPr>
          <a:xfrm>
            <a:off x="1088600" y="1663124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function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309214"/>
              </p:ext>
            </p:extLst>
          </p:nvPr>
        </p:nvGraphicFramePr>
        <p:xfrm>
          <a:off x="2820745" y="2292150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2" name="方程式" r:id="rId5" imgW="520560" imgH="215640" progId="Equation.3">
                  <p:embed/>
                </p:oleObj>
              </mc:Choice>
              <mc:Fallback>
                <p:oleObj name="方程式" r:id="rId5" imgW="520560" imgH="21564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292150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2820746" y="1756097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圓柱 22"/>
          <p:cNvSpPr/>
          <p:nvPr/>
        </p:nvSpPr>
        <p:spPr>
          <a:xfrm>
            <a:off x="1029821" y="4844217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26"/>
          <p:cNvSpPr/>
          <p:nvPr/>
        </p:nvSpPr>
        <p:spPr>
          <a:xfrm>
            <a:off x="891920" y="3290055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Goodness of function f</a:t>
            </a:r>
            <a:endParaRPr lang="en-US" altLang="zh-TW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1869025" y="4402689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1869025" y="2787323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4445143" y="1556826"/>
                <a:ext cx="25131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function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143" y="1556826"/>
                <a:ext cx="2513168" cy="523220"/>
              </a:xfrm>
              <a:prstGeom prst="rect">
                <a:avLst/>
              </a:prstGeom>
              <a:blipFill>
                <a:blip r:embed="rId7"/>
                <a:stretch>
                  <a:fillRect l="-4854" t="-11628" r="-4854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193620" y="3434535"/>
                <a:ext cx="13438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620" y="3434535"/>
                <a:ext cx="134388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114991" y="4977036"/>
                <a:ext cx="4984124" cy="1303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8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sz="28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800" b="0" i="1" smtClean="0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𝑐𝑝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991" y="4977036"/>
                <a:ext cx="4984124" cy="13036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4441076" y="2066791"/>
            <a:ext cx="3846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a function, output: how bad it is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07084" y="1123236"/>
                <a:ext cx="224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b + w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endParaRPr lang="zh-TW" altLang="en-US" sz="2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84" y="1123236"/>
                <a:ext cx="2242292" cy="523220"/>
              </a:xfrm>
              <a:prstGeom prst="rect">
                <a:avLst/>
              </a:prstGeom>
              <a:blipFill>
                <a:blip r:embed="rId10"/>
                <a:stretch>
                  <a:fillRect l="-4891" t="-11628" r="-1902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6554811" y="4146039"/>
            <a:ext cx="2771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Estimated y based on input function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459233" y="2935887"/>
            <a:ext cx="249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Estimation error</a:t>
            </a:r>
            <a:endParaRPr lang="zh-TW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接點 13"/>
          <p:cNvCxnSpPr>
            <a:cxnSpLocks/>
          </p:cNvCxnSpPr>
          <p:nvPr/>
        </p:nvCxnSpPr>
        <p:spPr>
          <a:xfrm>
            <a:off x="6364438" y="3957755"/>
            <a:ext cx="10142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375323" y="3313111"/>
            <a:ext cx="2358977" cy="78064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3729735" y="4287437"/>
            <a:ext cx="2825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over examples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接點 20"/>
          <p:cNvCxnSpPr/>
          <p:nvPr/>
        </p:nvCxnSpPr>
        <p:spPr>
          <a:xfrm>
            <a:off x="4731416" y="4293331"/>
            <a:ext cx="61850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337684" y="4890500"/>
                <a:ext cx="13937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684" y="4890500"/>
                <a:ext cx="139373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5"/>
          <p:cNvCxnSpPr>
            <a:cxnSpLocks/>
          </p:cNvCxnSpPr>
          <p:nvPr/>
        </p:nvCxnSpPr>
        <p:spPr>
          <a:xfrm>
            <a:off x="6871569" y="3974577"/>
            <a:ext cx="281011" cy="2780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箭號: 弧形右彎 26"/>
          <p:cNvSpPr/>
          <p:nvPr/>
        </p:nvSpPr>
        <p:spPr>
          <a:xfrm>
            <a:off x="2976143" y="3703432"/>
            <a:ext cx="425880" cy="14486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5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0" grpId="0" animBg="1"/>
      <p:bldP spid="3" grpId="0"/>
      <p:bldP spid="19" grpId="0"/>
      <p:bldP spid="20" grpId="0"/>
      <p:bldP spid="9" grpId="0"/>
      <p:bldP spid="4" grpId="0"/>
      <p:bldP spid="18" grpId="0"/>
      <p:bldP spid="23" grpId="0" animBg="1"/>
      <p:bldP spid="24" grpId="0"/>
      <p:bldP spid="22" grpId="0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79" y="2162217"/>
            <a:ext cx="6624408" cy="469578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2: Goodness of Function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Loss Function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24115" y="2765303"/>
            <a:ext cx="2119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point in the figure is a function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20469" y="4527759"/>
                <a:ext cx="19789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color represents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i="1"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en-US" altLang="zh-TW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69" y="4527759"/>
                <a:ext cx="1978932" cy="1200329"/>
              </a:xfrm>
              <a:prstGeom prst="rect">
                <a:avLst/>
              </a:prstGeom>
              <a:blipFill>
                <a:blip r:embed="rId3"/>
                <a:stretch>
                  <a:fillRect l="-4938" t="-4061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764269" y="6051890"/>
            <a:ext cx="1978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(true example)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068108" y="2977595"/>
            <a:ext cx="1204995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smallest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273103" y="5497532"/>
            <a:ext cx="1483297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large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154906" y="1212692"/>
                <a:ext cx="5198069" cy="1130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 smtClean="0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400" b="0" i="1" smtClean="0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𝑐𝑝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906" y="1212692"/>
                <a:ext cx="5198069" cy="1130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86859" y="3985836"/>
                <a:ext cx="2291669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- 180 - 2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859" y="3985836"/>
                <a:ext cx="22916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橢圓 14"/>
          <p:cNvSpPr/>
          <p:nvPr/>
        </p:nvSpPr>
        <p:spPr>
          <a:xfrm>
            <a:off x="4235116" y="4924926"/>
            <a:ext cx="144379" cy="14437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>
            <a:stCxn id="15" idx="7"/>
          </p:cNvCxnSpPr>
          <p:nvPr/>
        </p:nvCxnSpPr>
        <p:spPr>
          <a:xfrm flipV="1">
            <a:off x="4358351" y="4299284"/>
            <a:ext cx="828508" cy="6467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95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Best Function</a:t>
            </a:r>
            <a:endParaRPr lang="zh-TW" altLang="en-US" dirty="0"/>
          </a:p>
        </p:txBody>
      </p:sp>
      <p:sp>
        <p:nvSpPr>
          <p:cNvPr id="4" name="圓柱 5"/>
          <p:cNvSpPr/>
          <p:nvPr/>
        </p:nvSpPr>
        <p:spPr>
          <a:xfrm>
            <a:off x="1046087" y="16916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function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40391"/>
              </p:ext>
            </p:extLst>
          </p:nvPr>
        </p:nvGraphicFramePr>
        <p:xfrm>
          <a:off x="2778232" y="23207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6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232" y="23207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778233" y="17846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圓柱 22"/>
          <p:cNvSpPr/>
          <p:nvPr/>
        </p:nvSpPr>
        <p:spPr>
          <a:xfrm>
            <a:off x="987308" y="48727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圓角矩形 26"/>
          <p:cNvSpPr/>
          <p:nvPr/>
        </p:nvSpPr>
        <p:spPr>
          <a:xfrm>
            <a:off x="849407" y="33186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Goodness of function f</a:t>
            </a:r>
            <a:endParaRPr lang="en-US" altLang="zh-TW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1826512" y="44312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1826512" y="28158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944143" y="3371005"/>
            <a:ext cx="34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the “Best” Function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>
            <a:off x="2778232" y="3871718"/>
            <a:ext cx="3724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572000" y="1286948"/>
            <a:ext cx="3843687" cy="158626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2623603" y="2571750"/>
            <a:ext cx="1891247" cy="79925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125803" y="3366756"/>
            <a:ext cx="3131159" cy="434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157887" y="4117886"/>
                <a:ext cx="2509533" cy="522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𝑎𝑟𝑔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887" y="4117886"/>
                <a:ext cx="2509533" cy="522451"/>
              </a:xfrm>
              <a:prstGeom prst="rect">
                <a:avLst/>
              </a:prstGeom>
              <a:blipFill>
                <a:blip r:embed="rId6"/>
                <a:stretch>
                  <a:fillRect l="-3883" b="-2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103191" y="4749783"/>
                <a:ext cx="3324243" cy="509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191" y="4749783"/>
                <a:ext cx="3324243" cy="509050"/>
              </a:xfrm>
              <a:prstGeom prst="rect">
                <a:avLst/>
              </a:prstGeom>
              <a:blipFill>
                <a:blip r:embed="rId7"/>
                <a:stretch>
                  <a:fillRect l="-734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3983387" y="5232242"/>
                <a:ext cx="4860754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TW" sz="2400" i="1"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zh-TW" sz="2400" i="1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𝑐𝑝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387" y="5232242"/>
                <a:ext cx="4860754" cy="10382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6712023" y="4226925"/>
            <a:ext cx="181395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586955" y="1328385"/>
                <a:ext cx="3917708" cy="149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 smtClean="0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TW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400" b="0" i="1" smtClean="0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𝑐𝑝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955" y="1328385"/>
                <a:ext cx="3917708" cy="1499962"/>
              </a:xfrm>
              <a:prstGeom prst="rect">
                <a:avLst/>
              </a:prstGeom>
              <a:blipFill>
                <a:blip r:embed="rId9"/>
                <a:stretch>
                  <a:fillRect l="-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0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 animBg="1"/>
      <p:bldP spid="15" grpId="0" animBg="1"/>
      <p:bldP spid="16" grpId="0"/>
      <p:bldP spid="22" grpId="0"/>
      <p:bldP spid="23" grpId="0"/>
      <p:bldP spid="20" grpId="0" animBg="1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Gradient Descent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Consider loss function 𝐿(𝑤) with one parameter w: </a:t>
            </a:r>
          </a:p>
          <a:p>
            <a:pPr marL="457200" lvl="1" indent="0">
              <a:buNone/>
            </a:pPr>
            <a:r>
              <a:rPr lang="en-US" altLang="zh-TW" dirty="0"/>
              <a:t>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blipFill>
                <a:blip r:embed="rId3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>
            <a:off x="526852" y="5999166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524706"/>
              </p:ext>
            </p:extLst>
          </p:nvPr>
        </p:nvGraphicFramePr>
        <p:xfrm>
          <a:off x="8290382" y="6032024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0" name="方程式" r:id="rId4" imgW="152280" imgH="139680" progId="Equation.3">
                  <p:embed/>
                </p:oleObj>
              </mc:Choice>
              <mc:Fallback>
                <p:oleObj name="方程式" r:id="rId4" imgW="152280" imgH="13968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032024"/>
                        <a:ext cx="327025" cy="298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線單箭頭接點 6"/>
          <p:cNvCxnSpPr/>
          <p:nvPr/>
        </p:nvCxnSpPr>
        <p:spPr>
          <a:xfrm flipV="1">
            <a:off x="1339907" y="2445530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54"/>
          <p:cNvSpPr/>
          <p:nvPr/>
        </p:nvSpPr>
        <p:spPr>
          <a:xfrm>
            <a:off x="994530" y="2356475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手繪多邊形 59"/>
          <p:cNvSpPr/>
          <p:nvPr/>
        </p:nvSpPr>
        <p:spPr>
          <a:xfrm flipH="1">
            <a:off x="7661489" y="2360156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248331" y="1356089"/>
                <a:ext cx="2809615" cy="572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331" y="1356089"/>
                <a:ext cx="2809615" cy="572849"/>
              </a:xfrm>
              <a:prstGeom prst="rect">
                <a:avLst/>
              </a:prstGeom>
              <a:blipFill>
                <a:blip r:embed="rId6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2073695" y="2366222"/>
            <a:ext cx="529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(Randomly) Pick an initial value w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894642" y="5840225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1971466" y="4455075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2086441" y="2800379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41" y="2800379"/>
                <a:ext cx="4406380" cy="624273"/>
              </a:xfrm>
              <a:prstGeom prst="rect">
                <a:avLst/>
              </a:prstGeom>
              <a:blipFill>
                <a:blip r:embed="rId7"/>
                <a:stretch>
                  <a:fillRect l="-1798" b="-7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736304" y="5979159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1271969" y="3824924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1990542" y="3354664"/>
            <a:ext cx="1328230" cy="1100411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4499158" y="4052966"/>
            <a:ext cx="163304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504997" y="3436602"/>
            <a:ext cx="163304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右箭號 3"/>
          <p:cNvSpPr/>
          <p:nvPr/>
        </p:nvSpPr>
        <p:spPr>
          <a:xfrm>
            <a:off x="6248331" y="4090185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向右箭號 22"/>
          <p:cNvSpPr/>
          <p:nvPr/>
        </p:nvSpPr>
        <p:spPr>
          <a:xfrm>
            <a:off x="6258542" y="3441639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042398" y="4040784"/>
            <a:ext cx="163304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 w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042398" y="3422742"/>
            <a:ext cx="163304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w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94" y="3445371"/>
            <a:ext cx="1163839" cy="116383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6169298" y="75518"/>
            <a:ext cx="2974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http://chico386.pixnet.net/album/photo/171572850</a:t>
            </a:r>
          </a:p>
        </p:txBody>
      </p:sp>
    </p:spTree>
    <p:extLst>
      <p:ext uri="{BB962C8B-B14F-4D97-AF65-F5344CB8AC3E}">
        <p14:creationId xmlns:p14="http://schemas.microsoft.com/office/powerpoint/2010/main" val="221154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 animBg="1"/>
      <p:bldP spid="10" grpId="0"/>
      <p:bldP spid="11" grpId="0"/>
      <p:bldP spid="12" grpId="0" animBg="1"/>
      <p:bldP spid="14" grpId="0"/>
      <p:bldP spid="15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Gradient Descent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Consider loss function 𝐿(𝑤) with one parameter w: </a:t>
            </a:r>
          </a:p>
          <a:p>
            <a:pPr marL="457200" lvl="1" indent="0">
              <a:buNone/>
            </a:pPr>
            <a:r>
              <a:rPr lang="en-US" altLang="zh-TW" dirty="0"/>
              <a:t>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blipFill>
                <a:blip r:embed="rId3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>
            <a:off x="526852" y="5999166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150260"/>
              </p:ext>
            </p:extLst>
          </p:nvPr>
        </p:nvGraphicFramePr>
        <p:xfrm>
          <a:off x="8290382" y="6032024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4" name="方程式" r:id="rId4" imgW="152280" imgH="139680" progId="Equation.3">
                  <p:embed/>
                </p:oleObj>
              </mc:Choice>
              <mc:Fallback>
                <p:oleObj name="方程式" r:id="rId4" imgW="152280" imgH="13968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032024"/>
                        <a:ext cx="327025" cy="298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線單箭頭接點 6"/>
          <p:cNvCxnSpPr/>
          <p:nvPr/>
        </p:nvCxnSpPr>
        <p:spPr>
          <a:xfrm flipV="1">
            <a:off x="1339907" y="2445530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54"/>
          <p:cNvSpPr/>
          <p:nvPr/>
        </p:nvSpPr>
        <p:spPr>
          <a:xfrm>
            <a:off x="994530" y="2356475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手繪多邊形 59"/>
          <p:cNvSpPr/>
          <p:nvPr/>
        </p:nvSpPr>
        <p:spPr>
          <a:xfrm flipH="1">
            <a:off x="7661489" y="2360156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073695" y="2366222"/>
            <a:ext cx="529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(Randomly) Pick an initial value w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894642" y="5840225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1971466" y="4455075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2086441" y="2800379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41" y="2800379"/>
                <a:ext cx="4406380" cy="624273"/>
              </a:xfrm>
              <a:prstGeom prst="rect">
                <a:avLst/>
              </a:prstGeom>
              <a:blipFill>
                <a:blip r:embed="rId6"/>
                <a:stretch>
                  <a:fillRect l="-1798" b="-7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736304" y="5979159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1271969" y="3824924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1990542" y="3354664"/>
            <a:ext cx="1328230" cy="1100411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向右箭號 31"/>
          <p:cNvSpPr/>
          <p:nvPr/>
        </p:nvSpPr>
        <p:spPr>
          <a:xfrm>
            <a:off x="2163265" y="5859757"/>
            <a:ext cx="1331649" cy="20109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94" y="3445371"/>
            <a:ext cx="1163839" cy="116383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6169298" y="75518"/>
            <a:ext cx="2974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http://chico386.pixnet.net/album/photo/171572850</a:t>
            </a:r>
          </a:p>
        </p:txBody>
      </p:sp>
      <p:sp>
        <p:nvSpPr>
          <p:cNvPr id="27" name="橢圓 26"/>
          <p:cNvSpPr/>
          <p:nvPr/>
        </p:nvSpPr>
        <p:spPr>
          <a:xfrm>
            <a:off x="3535534" y="5892002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2074707" y="6013892"/>
                <a:ext cx="2032157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707" y="6013892"/>
                <a:ext cx="2032157" cy="7935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348694" y="2899587"/>
                <a:ext cx="3322139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694" y="2899587"/>
                <a:ext cx="3322139" cy="7935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/>
          <p:cNvSpPr txBox="1"/>
          <p:nvPr/>
        </p:nvSpPr>
        <p:spPr>
          <a:xfrm>
            <a:off x="4065080" y="5566010"/>
            <a:ext cx="2377921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called “</a:t>
            </a:r>
            <a:r>
              <a:rPr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6248331" y="1356089"/>
                <a:ext cx="2809615" cy="572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331" y="1356089"/>
                <a:ext cx="2809615" cy="572849"/>
              </a:xfrm>
              <a:prstGeom prst="rect">
                <a:avLst/>
              </a:prstGeom>
              <a:blipFill>
                <a:blip r:embed="rId10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37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8" grpId="0"/>
      <p:bldP spid="29" grpId="0"/>
      <p:bldP spid="3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線接點 31"/>
          <p:cNvCxnSpPr/>
          <p:nvPr/>
        </p:nvCxnSpPr>
        <p:spPr>
          <a:xfrm>
            <a:off x="3634740" y="4977402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449136" y="5020297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Gradient Descent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Consider loss function 𝐿(𝑤) with one parameter w: </a:t>
            </a:r>
          </a:p>
          <a:p>
            <a:pPr marL="457200" lvl="1" indent="0">
              <a:buNone/>
            </a:pPr>
            <a:r>
              <a:rPr lang="en-US" altLang="zh-TW" dirty="0"/>
              <a:t>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049867"/>
                <a:ext cx="1400487" cy="830997"/>
              </a:xfrm>
              <a:prstGeom prst="rect">
                <a:avLst/>
              </a:prstGeom>
              <a:blipFill>
                <a:blip r:embed="rId4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>
            <a:off x="526852" y="5999166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658277"/>
              </p:ext>
            </p:extLst>
          </p:nvPr>
        </p:nvGraphicFramePr>
        <p:xfrm>
          <a:off x="8290382" y="6032024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8" name="方程式" r:id="rId5" imgW="152280" imgH="139680" progId="Equation.3">
                  <p:embed/>
                </p:oleObj>
              </mc:Choice>
              <mc:Fallback>
                <p:oleObj name="方程式" r:id="rId5" imgW="152280" imgH="13968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032024"/>
                        <a:ext cx="327025" cy="298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線單箭頭接點 6"/>
          <p:cNvCxnSpPr/>
          <p:nvPr/>
        </p:nvCxnSpPr>
        <p:spPr>
          <a:xfrm flipV="1">
            <a:off x="1339907" y="2445530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54"/>
          <p:cNvSpPr/>
          <p:nvPr/>
        </p:nvSpPr>
        <p:spPr>
          <a:xfrm>
            <a:off x="994530" y="2356475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手繪多邊形 59"/>
          <p:cNvSpPr/>
          <p:nvPr/>
        </p:nvSpPr>
        <p:spPr>
          <a:xfrm flipH="1">
            <a:off x="7661489" y="2360156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073695" y="2366222"/>
            <a:ext cx="529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(Randomly) Pick an initial value w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894642" y="5840225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1971466" y="4455075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2086441" y="2800379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41" y="2800379"/>
                <a:ext cx="4406380" cy="624273"/>
              </a:xfrm>
              <a:prstGeom prst="rect">
                <a:avLst/>
              </a:prstGeom>
              <a:blipFill>
                <a:blip r:embed="rId7"/>
                <a:stretch>
                  <a:fillRect l="-1798" b="-7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736304" y="5979159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1271969" y="3824924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向右箭號 31"/>
          <p:cNvSpPr/>
          <p:nvPr/>
        </p:nvSpPr>
        <p:spPr>
          <a:xfrm>
            <a:off x="2163265" y="5859757"/>
            <a:ext cx="1331649" cy="20109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3535534" y="5892002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334180" y="2870559"/>
                <a:ext cx="3322139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180" y="2870559"/>
                <a:ext cx="3322139" cy="7935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橢圓 30"/>
          <p:cNvSpPr/>
          <p:nvPr/>
        </p:nvSpPr>
        <p:spPr>
          <a:xfrm>
            <a:off x="3535534" y="5877488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直線接點 32"/>
          <p:cNvCxnSpPr/>
          <p:nvPr/>
        </p:nvCxnSpPr>
        <p:spPr>
          <a:xfrm>
            <a:off x="2940040" y="4973721"/>
            <a:ext cx="1298213" cy="20277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/>
          <p:cNvSpPr/>
          <p:nvPr/>
        </p:nvSpPr>
        <p:spPr>
          <a:xfrm>
            <a:off x="4349821" y="5858169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向右箭號 31"/>
          <p:cNvSpPr/>
          <p:nvPr/>
        </p:nvSpPr>
        <p:spPr>
          <a:xfrm>
            <a:off x="3734047" y="5885468"/>
            <a:ext cx="578067" cy="20109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2079778" y="3592119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778" y="3592119"/>
                <a:ext cx="4406380" cy="624273"/>
              </a:xfrm>
              <a:prstGeom prst="rect">
                <a:avLst/>
              </a:prstGeom>
              <a:blipFill>
                <a:blip r:embed="rId9"/>
                <a:stretch>
                  <a:fillRect l="-1798" b="-7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5315677" y="3690958"/>
                <a:ext cx="3322139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677" y="3690958"/>
                <a:ext cx="3322139" cy="7935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>
            <a:off x="2945325" y="4284519"/>
            <a:ext cx="2773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 Many iteration</a:t>
            </a:r>
            <a:endParaRPr lang="zh-TW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橢圓 40"/>
          <p:cNvSpPr/>
          <p:nvPr/>
        </p:nvSpPr>
        <p:spPr>
          <a:xfrm>
            <a:off x="5838386" y="5877488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7557378" y="5901064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線接點 42"/>
          <p:cNvCxnSpPr/>
          <p:nvPr/>
        </p:nvCxnSpPr>
        <p:spPr>
          <a:xfrm>
            <a:off x="7658976" y="6011478"/>
            <a:ext cx="0" cy="52352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08" name="文字方塊 43007"/>
          <p:cNvSpPr txBox="1"/>
          <p:nvPr/>
        </p:nvSpPr>
        <p:spPr>
          <a:xfrm>
            <a:off x="5332699" y="4902744"/>
            <a:ext cx="1215924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minima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7034004" y="5029473"/>
            <a:ext cx="1284304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minima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396285" y="6019181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188752" y="6025439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738168" y="6034579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6248331" y="1356089"/>
                <a:ext cx="2809615" cy="572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331" y="1356089"/>
                <a:ext cx="2809615" cy="572849"/>
              </a:xfrm>
              <a:prstGeom prst="rect">
                <a:avLst/>
              </a:prstGeom>
              <a:blipFill>
                <a:blip r:embed="rId11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087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  <p:bldP spid="39" grpId="0"/>
      <p:bldP spid="40" grpId="0"/>
      <p:bldP spid="22" grpId="0"/>
      <p:bldP spid="41" grpId="0" animBg="1"/>
      <p:bldP spid="42" grpId="0" animBg="1"/>
      <p:bldP spid="43008" grpId="0" animBg="1"/>
      <p:bldP spid="46" grpId="0" animBg="1"/>
      <p:bldP spid="48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7409313" y="2094244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“monkey”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057" y="1840786"/>
            <a:ext cx="931280" cy="1051432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057" y="3097561"/>
            <a:ext cx="899978" cy="1075096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7427251" y="3442833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“cat”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439337" y="4738108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“dog”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558" y="4378000"/>
            <a:ext cx="915693" cy="118188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What is Machine Learning?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762757" y="2146199"/>
            <a:ext cx="1323975" cy="224790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344855" y="3923994"/>
            <a:ext cx="29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“cat”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066394" y="5671198"/>
            <a:ext cx="2683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large amount of images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814939" y="5362325"/>
            <a:ext cx="2949952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write the program for learning.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H="1" flipV="1">
            <a:off x="4396620" y="4394099"/>
            <a:ext cx="0" cy="980253"/>
          </a:xfrm>
          <a:prstGeom prst="straightConnector1">
            <a:avLst/>
          </a:prstGeom>
          <a:ln w="38100">
            <a:solidFill>
              <a:srgbClr val="0000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弧形箭號 (下彎) 19"/>
          <p:cNvSpPr/>
          <p:nvPr/>
        </p:nvSpPr>
        <p:spPr>
          <a:xfrm rot="1607239">
            <a:off x="2540832" y="1757919"/>
            <a:ext cx="1498166" cy="7007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弧形箭號 (下彎) 20"/>
          <p:cNvSpPr/>
          <p:nvPr/>
        </p:nvSpPr>
        <p:spPr>
          <a:xfrm rot="9648183">
            <a:off x="2601425" y="4196342"/>
            <a:ext cx="1488693" cy="73824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170101" y="1768322"/>
            <a:ext cx="2099418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......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350" y="2325077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64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  <p:bldP spid="15" grpId="0"/>
      <p:bldP spid="16" grpId="0"/>
      <p:bldP spid="20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Gradient Descent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How about two parameters?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742276" y="1825625"/>
                <a:ext cx="3324243" cy="509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276" y="1825625"/>
                <a:ext cx="3324243" cy="509050"/>
              </a:xfrm>
              <a:prstGeom prst="rect">
                <a:avLst/>
              </a:prstGeom>
              <a:blipFill>
                <a:blip r:embed="rId3"/>
                <a:stretch>
                  <a:fillRect l="-917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954327" y="2513767"/>
            <a:ext cx="5295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(Randomly) Pick an initial value w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954327" y="3075896"/>
                <a:ext cx="7021273" cy="635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b>
                      <m:sSubPr>
                        <m:ctrlPr>
                          <a:rPr lang="en-US" altLang="zh-TW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327" y="3075896"/>
                <a:ext cx="7021273" cy="635367"/>
              </a:xfrm>
              <a:prstGeom prst="rect">
                <a:avLst/>
              </a:prstGeom>
              <a:blipFill>
                <a:blip r:embed="rId4"/>
                <a:stretch>
                  <a:fillRect l="-1216" b="-86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23687" y="3842936"/>
                <a:ext cx="4142969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87" y="3842936"/>
                <a:ext cx="4142969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954327" y="4833984"/>
                <a:ext cx="6184410" cy="635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327" y="4833984"/>
                <a:ext cx="6184410" cy="635367"/>
              </a:xfrm>
              <a:prstGeom prst="rect">
                <a:avLst/>
              </a:prstGeom>
              <a:blipFill>
                <a:blip r:embed="rId6"/>
                <a:stretch>
                  <a:fillRect l="-1381" b="-86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393615" y="3878760"/>
                <a:ext cx="4394776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615" y="3878760"/>
                <a:ext cx="4394776" cy="7935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群組 16"/>
          <p:cNvGrpSpPr/>
          <p:nvPr/>
        </p:nvGrpSpPr>
        <p:grpSpPr>
          <a:xfrm>
            <a:off x="6455197" y="106211"/>
            <a:ext cx="2688803" cy="1489145"/>
            <a:chOff x="6455197" y="106211"/>
            <a:chExt cx="2688803" cy="14891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7255464" y="118911"/>
                  <a:ext cx="700576" cy="14575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eqArrP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464" y="118911"/>
                  <a:ext cx="700576" cy="145751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6512888" y="663002"/>
                  <a:ext cx="75059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2888" y="663002"/>
                  <a:ext cx="750590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8065" r="-2419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字方塊 11"/>
            <p:cNvSpPr txBox="1"/>
            <p:nvPr/>
          </p:nvSpPr>
          <p:spPr>
            <a:xfrm>
              <a:off x="7847659" y="1133691"/>
              <a:ext cx="1296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gradient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455197" y="106211"/>
              <a:ext cx="2625303" cy="14764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23687" y="5708823"/>
                <a:ext cx="4142969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87" y="5708823"/>
                <a:ext cx="4142969" cy="7945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393615" y="5727753"/>
                <a:ext cx="4394776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615" y="5727753"/>
                <a:ext cx="4394776" cy="7935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6537845" y="445828"/>
            <a:ext cx="654119" cy="802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9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8" grpId="0"/>
      <p:bldP spid="19" grpId="0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085270" y="1294295"/>
            <a:ext cx="7092867" cy="5319650"/>
            <a:chOff x="706835" y="2011916"/>
            <a:chExt cx="6113826" cy="458536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675390" y="6267363"/>
                  <a:ext cx="215827" cy="318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215827" cy="318352"/>
                </a:xfrm>
                <a:prstGeom prst="rect">
                  <a:avLst/>
                </a:prstGeom>
                <a:blipFill>
                  <a:blip r:embed="rId4"/>
                  <a:stretch>
                    <a:fillRect l="-29268" r="-24390"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43326" y="4119935"/>
                  <a:ext cx="270324" cy="318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270324" cy="318352"/>
                </a:xfrm>
                <a:prstGeom prst="rect">
                  <a:avLst/>
                </a:prstGeom>
                <a:blipFill>
                  <a:blip r:embed="rId5"/>
                  <a:stretch>
                    <a:fillRect l="-11765" r="-98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Gradient Descent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2537335" y="521909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2680414" y="4307907"/>
            <a:ext cx="284326" cy="918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/>
          <p:cNvSpPr/>
          <p:nvPr/>
        </p:nvSpPr>
        <p:spPr>
          <a:xfrm>
            <a:off x="2914584" y="410329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單箭頭接點 37"/>
          <p:cNvCxnSpPr/>
          <p:nvPr/>
        </p:nvCxnSpPr>
        <p:spPr>
          <a:xfrm flipV="1">
            <a:off x="3081180" y="3792461"/>
            <a:ext cx="389681" cy="323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3409544" y="3659317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3625661" y="3678481"/>
            <a:ext cx="526048" cy="614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2680414" y="5327660"/>
                <a:ext cx="3909462" cy="461665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414" y="5327660"/>
                <a:ext cx="390946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3241627" y="4687717"/>
                <a:ext cx="3715331" cy="46166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627" y="4687717"/>
                <a:ext cx="371533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stCxn id="47" idx="1"/>
          </p:cNvCxnSpPr>
          <p:nvPr/>
        </p:nvCxnSpPr>
        <p:spPr>
          <a:xfrm flipH="1" flipV="1">
            <a:off x="2822577" y="4687717"/>
            <a:ext cx="419050" cy="23083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567860" y="3337361"/>
            <a:ext cx="206689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Color: Value of Loss L(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w,b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25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9" grpId="0" animBg="1"/>
      <p:bldP spid="39" grpId="0" animBg="1"/>
      <p:bldP spid="45" grpId="0" animBg="1"/>
      <p:bldP spid="4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When solving: 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Each time we update the parameters, we obtain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that makes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i="1">
                            <a:latin typeface="Cambria Math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smaller.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86" t="-6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949691" y="1704664"/>
                <a:ext cx="2845972" cy="560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691" y="1704664"/>
                <a:ext cx="2845972" cy="5609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4996377" y="1642879"/>
            <a:ext cx="3144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gradient descent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953427" y="4589656"/>
                <a:ext cx="44367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27" y="4589656"/>
                <a:ext cx="44367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4751917" y="5155479"/>
            <a:ext cx="3978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this statement correct?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84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Gradient Descent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17" name="群組 16"/>
          <p:cNvGrpSpPr/>
          <p:nvPr/>
        </p:nvGrpSpPr>
        <p:grpSpPr>
          <a:xfrm>
            <a:off x="5029303" y="1016010"/>
            <a:ext cx="3828947" cy="2987766"/>
            <a:chOff x="114404" y="2251401"/>
            <a:chExt cx="5773763" cy="450532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192" y="2251401"/>
              <a:ext cx="5514975" cy="45053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114404" y="4073176"/>
                  <a:ext cx="27988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04" y="4073176"/>
                  <a:ext cx="279885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26667" r="-30000" b="-425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1200863" y="6035957"/>
                  <a:ext cx="49321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0863" y="6035957"/>
                  <a:ext cx="493212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9259" r="-5556" b="-106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4321258" y="6176963"/>
                  <a:ext cx="5014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1258" y="6176963"/>
                  <a:ext cx="501484" cy="430887"/>
                </a:xfrm>
                <a:prstGeom prst="rect">
                  <a:avLst/>
                </a:prstGeom>
                <a:blipFill>
                  <a:blip r:embed="rId6"/>
                  <a:stretch>
                    <a:fillRect l="-9259" r="-5556" b="-106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橢圓 7"/>
            <p:cNvSpPr/>
            <p:nvPr/>
          </p:nvSpPr>
          <p:spPr>
            <a:xfrm>
              <a:off x="2365886" y="3390296"/>
              <a:ext cx="171366" cy="1713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線單箭頭接點 8"/>
            <p:cNvCxnSpPr/>
            <p:nvPr/>
          </p:nvCxnSpPr>
          <p:spPr>
            <a:xfrm flipH="1">
              <a:off x="4070548" y="4332706"/>
              <a:ext cx="123496" cy="3108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/>
            <p:nvPr/>
          </p:nvCxnSpPr>
          <p:spPr>
            <a:xfrm>
              <a:off x="2457119" y="4001294"/>
              <a:ext cx="40066" cy="2873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>
              <a:off x="2478009" y="4293789"/>
              <a:ext cx="37251" cy="25436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>
              <a:off x="2515260" y="4548150"/>
              <a:ext cx="68788" cy="27178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橢圓 12"/>
            <p:cNvSpPr/>
            <p:nvPr/>
          </p:nvSpPr>
          <p:spPr>
            <a:xfrm>
              <a:off x="4108671" y="4202936"/>
              <a:ext cx="171366" cy="17136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線單箭頭接點 13"/>
            <p:cNvCxnSpPr/>
            <p:nvPr/>
          </p:nvCxnSpPr>
          <p:spPr>
            <a:xfrm>
              <a:off x="2436981" y="3514068"/>
              <a:ext cx="0" cy="4872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/>
            <p:nvPr/>
          </p:nvCxnSpPr>
          <p:spPr>
            <a:xfrm flipH="1">
              <a:off x="3967720" y="4657575"/>
              <a:ext cx="102828" cy="1746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 flipH="1">
              <a:off x="3881445" y="4815940"/>
              <a:ext cx="102828" cy="1746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直線接點 17"/>
          <p:cNvCxnSpPr/>
          <p:nvPr/>
        </p:nvCxnSpPr>
        <p:spPr>
          <a:xfrm>
            <a:off x="6477913" y="5153428"/>
            <a:ext cx="0" cy="7270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/>
          <p:cNvSpPr/>
          <p:nvPr/>
        </p:nvSpPr>
        <p:spPr>
          <a:xfrm>
            <a:off x="6146876" y="4836905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4542661" y="4129610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2807793" y="4117908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302267" y="3031688"/>
            <a:ext cx="0" cy="28800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1410326" y="5880521"/>
            <a:ext cx="67697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手繪多邊形 5"/>
          <p:cNvSpPr/>
          <p:nvPr/>
        </p:nvSpPr>
        <p:spPr>
          <a:xfrm>
            <a:off x="600808" y="1976737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4226139" y="403971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單箭頭接點 25"/>
          <p:cNvCxnSpPr/>
          <p:nvPr/>
        </p:nvCxnSpPr>
        <p:spPr>
          <a:xfrm>
            <a:off x="411175" y="6022233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829407" y="1868591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719109" y="1810081"/>
            <a:ext cx="96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944774" y="6093723"/>
            <a:ext cx="519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 of the parameter w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2172329" y="1923165"/>
            <a:ext cx="2261840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slow at the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plateau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564734" y="3931981"/>
            <a:ext cx="33502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Stuck at local minima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橢圓 31"/>
          <p:cNvSpPr/>
          <p:nvPr/>
        </p:nvSpPr>
        <p:spPr>
          <a:xfrm>
            <a:off x="1009470" y="2715165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6595509" y="5077490"/>
                <a:ext cx="1288691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509" y="5077490"/>
                <a:ext cx="1288691" cy="8224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橢圓 33"/>
          <p:cNvSpPr/>
          <p:nvPr/>
        </p:nvSpPr>
        <p:spPr>
          <a:xfrm>
            <a:off x="2491270" y="3914515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3694876" y="2815008"/>
            <a:ext cx="2054927" cy="95410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Stuck at saddle point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599613" y="4494374"/>
            <a:ext cx="208151" cy="4640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endCxn id="35" idx="2"/>
          </p:cNvCxnSpPr>
          <p:nvPr/>
        </p:nvCxnSpPr>
        <p:spPr>
          <a:xfrm flipV="1">
            <a:off x="4602995" y="3769115"/>
            <a:ext cx="119345" cy="34750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endCxn id="30" idx="2"/>
          </p:cNvCxnSpPr>
          <p:nvPr/>
        </p:nvCxnSpPr>
        <p:spPr>
          <a:xfrm flipV="1">
            <a:off x="2960548" y="2877272"/>
            <a:ext cx="342701" cy="102739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4646290" y="5069754"/>
                <a:ext cx="1292685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90" y="5069754"/>
                <a:ext cx="1292685" cy="8224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873504" y="5077365"/>
                <a:ext cx="1303192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504" y="5077365"/>
                <a:ext cx="1303192" cy="8224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橢圓 40"/>
          <p:cNvSpPr/>
          <p:nvPr/>
        </p:nvSpPr>
        <p:spPr>
          <a:xfrm>
            <a:off x="1194209" y="5914174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2706137" y="590847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4434603" y="5884027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6375848" y="5892223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68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42" grpId="0" animBg="1"/>
      <p:bldP spid="43" grpId="0" animBg="1"/>
      <p:bldP spid="4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Formulation of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and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839932" y="2561457"/>
                <a:ext cx="4963667" cy="1130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𝑐𝑝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932" y="2561457"/>
                <a:ext cx="4963667" cy="1130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808321" y="4057288"/>
                <a:ext cx="1106329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321" y="4057288"/>
                <a:ext cx="1106329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839932" y="5439917"/>
                <a:ext cx="1043106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932" y="5439917"/>
                <a:ext cx="1043106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741781" y="3887984"/>
                <a:ext cx="4680832" cy="1130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𝑐𝑝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𝑐𝑝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81" y="3887984"/>
                <a:ext cx="4680832" cy="11306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橢圓 4"/>
          <p:cNvSpPr/>
          <p:nvPr/>
        </p:nvSpPr>
        <p:spPr>
          <a:xfrm>
            <a:off x="6370320" y="2729635"/>
            <a:ext cx="402799" cy="3352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手繪多邊形: 圖案 5"/>
          <p:cNvSpPr/>
          <p:nvPr/>
        </p:nvSpPr>
        <p:spPr>
          <a:xfrm>
            <a:off x="3779520" y="2661022"/>
            <a:ext cx="2621280" cy="341258"/>
          </a:xfrm>
          <a:custGeom>
            <a:avLst/>
            <a:gdLst>
              <a:gd name="connsiteX0" fmla="*/ 2621280 w 2621280"/>
              <a:gd name="connsiteY0" fmla="*/ 158378 h 341258"/>
              <a:gd name="connsiteX1" fmla="*/ 1767840 w 2621280"/>
              <a:gd name="connsiteY1" fmla="*/ 5978 h 341258"/>
              <a:gd name="connsiteX2" fmla="*/ 0 w 2621280"/>
              <a:gd name="connsiteY2" fmla="*/ 341258 h 34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1280" h="341258">
                <a:moveTo>
                  <a:pt x="2621280" y="158378"/>
                </a:moveTo>
                <a:cubicBezTo>
                  <a:pt x="2413000" y="66938"/>
                  <a:pt x="2204720" y="-24502"/>
                  <a:pt x="1767840" y="5978"/>
                </a:cubicBezTo>
                <a:cubicBezTo>
                  <a:pt x="1330960" y="36458"/>
                  <a:pt x="665480" y="188858"/>
                  <a:pt x="0" y="341258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263640" y="4001294"/>
            <a:ext cx="1158973" cy="961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/>
          <p:nvPr/>
        </p:nvCxnSpPr>
        <p:spPr>
          <a:xfrm>
            <a:off x="5288280" y="3383280"/>
            <a:ext cx="102108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8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5" grpId="0" animBg="1"/>
      <p:bldP spid="6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Formulation of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and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6" t="-8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839932" y="2561457"/>
                <a:ext cx="4963667" cy="1130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𝑐𝑝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932" y="2561457"/>
                <a:ext cx="4963667" cy="1130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808321" y="4057288"/>
                <a:ext cx="1106329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321" y="4057288"/>
                <a:ext cx="1106329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839932" y="5439917"/>
                <a:ext cx="1043106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932" y="5439917"/>
                <a:ext cx="1043106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741781" y="3887984"/>
                <a:ext cx="4680832" cy="1130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𝑐𝑝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𝑐𝑝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81" y="3887984"/>
                <a:ext cx="4680832" cy="11306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741781" y="5317943"/>
                <a:ext cx="4398833" cy="1130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𝑐𝑝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81" y="5317943"/>
                <a:ext cx="4398833" cy="11306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橢圓 10"/>
          <p:cNvSpPr/>
          <p:nvPr/>
        </p:nvSpPr>
        <p:spPr>
          <a:xfrm>
            <a:off x="6370320" y="2729635"/>
            <a:ext cx="402799" cy="3352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: 圖案 11"/>
          <p:cNvSpPr/>
          <p:nvPr/>
        </p:nvSpPr>
        <p:spPr>
          <a:xfrm>
            <a:off x="3779520" y="2661022"/>
            <a:ext cx="2621280" cy="341258"/>
          </a:xfrm>
          <a:custGeom>
            <a:avLst/>
            <a:gdLst>
              <a:gd name="connsiteX0" fmla="*/ 2621280 w 2621280"/>
              <a:gd name="connsiteY0" fmla="*/ 158378 h 341258"/>
              <a:gd name="connsiteX1" fmla="*/ 1767840 w 2621280"/>
              <a:gd name="connsiteY1" fmla="*/ 5978 h 341258"/>
              <a:gd name="connsiteX2" fmla="*/ 0 w 2621280"/>
              <a:gd name="connsiteY2" fmla="*/ 341258 h 34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1280" h="341258">
                <a:moveTo>
                  <a:pt x="2621280" y="158378"/>
                </a:moveTo>
                <a:cubicBezTo>
                  <a:pt x="2413000" y="66938"/>
                  <a:pt x="2204720" y="-24502"/>
                  <a:pt x="1767840" y="5978"/>
                </a:cubicBezTo>
                <a:cubicBezTo>
                  <a:pt x="1330960" y="36458"/>
                  <a:pt x="665480" y="188858"/>
                  <a:pt x="0" y="341258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/>
          <p:cNvCxnSpPr/>
          <p:nvPr/>
        </p:nvCxnSpPr>
        <p:spPr>
          <a:xfrm>
            <a:off x="4739640" y="3398520"/>
            <a:ext cx="3048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370320" y="5560540"/>
            <a:ext cx="1158973" cy="961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86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How’s the results?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76545" y="2152354"/>
                <a:ext cx="2324843" cy="5232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b + w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endParaRPr lang="zh-TW" altLang="en-US" sz="2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5" y="2152354"/>
                <a:ext cx="232484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461609" y="2823068"/>
            <a:ext cx="170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-188.4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43772" y="3402083"/>
            <a:ext cx="154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2.7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84857" y="3944064"/>
            <a:ext cx="2324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Error on Training Data 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01" y="2281958"/>
            <a:ext cx="6288495" cy="4233533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572000" y="1931989"/>
            <a:ext cx="292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659189" y="2695036"/>
                <a:ext cx="3817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189" y="2695036"/>
                <a:ext cx="381707" cy="369332"/>
              </a:xfrm>
              <a:prstGeom prst="rect">
                <a:avLst/>
              </a:prstGeom>
              <a:blipFill>
                <a:blip r:embed="rId4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138920" y="4339073"/>
                <a:ext cx="388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920" y="4339073"/>
                <a:ext cx="388311" cy="369332"/>
              </a:xfrm>
              <a:prstGeom prst="rect">
                <a:avLst/>
              </a:prstGeom>
              <a:blipFill>
                <a:blip r:embed="rId5"/>
                <a:stretch>
                  <a:fillRect l="-9375" r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接點 12"/>
          <p:cNvCxnSpPr/>
          <p:nvPr/>
        </p:nvCxnSpPr>
        <p:spPr>
          <a:xfrm>
            <a:off x="8067675" y="2715528"/>
            <a:ext cx="0" cy="26161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6069330" y="4464089"/>
            <a:ext cx="0" cy="119301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060604" y="5239882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31.9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84857" y="4852630"/>
                <a:ext cx="1785040" cy="1130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57" y="4852630"/>
                <a:ext cx="1785040" cy="11306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42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9" grpId="0"/>
      <p:bldP spid="10" grpId="0"/>
      <p:bldP spid="11" grpId="0"/>
      <p:bldP spid="17" grpId="0"/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How’s the results? - Generalization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76545" y="2152354"/>
                <a:ext cx="2324843" cy="5232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b + w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endParaRPr lang="zh-TW" altLang="en-US" sz="2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5" y="2152354"/>
                <a:ext cx="232484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461609" y="2823068"/>
            <a:ext cx="170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-188.4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43772" y="3402083"/>
            <a:ext cx="154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2.7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84857" y="3928824"/>
            <a:ext cx="2324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Error on Testing Data </a:t>
            </a:r>
          </a:p>
        </p:txBody>
      </p:sp>
      <p:sp>
        <p:nvSpPr>
          <p:cNvPr id="17" name="矩形 16"/>
          <p:cNvSpPr/>
          <p:nvPr/>
        </p:nvSpPr>
        <p:spPr>
          <a:xfrm>
            <a:off x="1990635" y="5199488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35.0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84857" y="4837390"/>
                <a:ext cx="1785040" cy="1130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57" y="4837390"/>
                <a:ext cx="1785040" cy="1130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3771900" y="910185"/>
            <a:ext cx="4895555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 really care about is the error on new data (testing data)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289" y="2295180"/>
            <a:ext cx="6443575" cy="4337934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685447" y="1952299"/>
            <a:ext cx="5106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10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pokemons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testing data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987788" y="2971196"/>
            <a:ext cx="2186325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we do better?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48310" y="5963399"/>
            <a:ext cx="2684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Average Error on Training Data (31.9) </a:t>
            </a:r>
          </a:p>
        </p:txBody>
      </p:sp>
    </p:spTree>
    <p:extLst>
      <p:ext uri="{BB962C8B-B14F-4D97-AF65-F5344CB8AC3E}">
        <p14:creationId xmlns:p14="http://schemas.microsoft.com/office/powerpoint/2010/main" val="109221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/>
      <p:bldP spid="3" grpId="0" animBg="1"/>
      <p:bldP spid="12" grpId="0"/>
      <p:bldP spid="19" grpId="0" animBg="1"/>
      <p:bldP spid="2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39654" y="280205"/>
            <a:ext cx="3833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another Model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3625" y="4425470"/>
            <a:ext cx="13683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Testing: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4480" y="5079691"/>
            <a:ext cx="323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Error = 18.4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44297" y="1262907"/>
                <a:ext cx="3549009" cy="46166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b 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97" y="1262907"/>
                <a:ext cx="354900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477283" y="3760075"/>
            <a:ext cx="323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Error = 15.4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7993" y="2209845"/>
            <a:ext cx="23775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Function 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77285" y="2826142"/>
            <a:ext cx="323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-10.3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77283" y="3264446"/>
            <a:ext cx="323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1.0, w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2.7 x 10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4480" y="5638052"/>
            <a:ext cx="2978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Better! Could it be even better?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307" y="0"/>
            <a:ext cx="5170078" cy="3480593"/>
          </a:xfrm>
          <a:prstGeom prst="rect">
            <a:avLst/>
          </a:prstGeom>
        </p:spPr>
      </p:pic>
      <p:pic>
        <p:nvPicPr>
          <p:cNvPr id="20" name="內容版面配置區 1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307" y="3404309"/>
            <a:ext cx="5170078" cy="3480593"/>
          </a:xfrm>
        </p:spPr>
      </p:pic>
    </p:spTree>
    <p:extLst>
      <p:ext uri="{BB962C8B-B14F-4D97-AF65-F5344CB8AC3E}">
        <p14:creationId xmlns:p14="http://schemas.microsoft.com/office/powerpoint/2010/main" val="333124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 animBg="1"/>
      <p:bldP spid="15" grpId="0"/>
      <p:bldP spid="16" grpId="0"/>
      <p:bldP spid="17" grpId="0"/>
      <p:bldP spid="18" grpId="0"/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9654" y="280205"/>
            <a:ext cx="3833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another Model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3625" y="4425470"/>
            <a:ext cx="13683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Testing: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2523" y="4969986"/>
            <a:ext cx="323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Error = 18.1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94479" y="3949863"/>
            <a:ext cx="323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Error = 15.3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7993" y="2209845"/>
            <a:ext cx="23775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Function 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92523" y="2752099"/>
            <a:ext cx="323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6.4, w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0.66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4479" y="3158116"/>
            <a:ext cx="3236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4.3 x 10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-1.8 x 10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-6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345264" y="5473123"/>
            <a:ext cx="2505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Slightly better.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about more complex model?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819" y="3442538"/>
            <a:ext cx="5170078" cy="3480593"/>
          </a:xfr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819" y="-38055"/>
            <a:ext cx="5170078" cy="34805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369785" y="1149773"/>
                <a:ext cx="3603033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b 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85" y="1149773"/>
                <a:ext cx="3603033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7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  <p:bldP spid="12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機器學習</a:t>
            </a:r>
            <a:r>
              <a:rPr lang="en-US" altLang="zh-TW"/>
              <a:t>≈ </a:t>
            </a:r>
            <a:r>
              <a:rPr lang="zh-TW" altLang="en-US"/>
              <a:t>找一個函數的能力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Speech Recognition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Image Recognition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Playing Go</a:t>
            </a:r>
          </a:p>
          <a:p>
            <a:endParaRPr lang="en-US" altLang="zh-TW" dirty="0"/>
          </a:p>
          <a:p>
            <a:r>
              <a:rPr lang="en-US" altLang="zh-TW" dirty="0"/>
              <a:t>Dialogue System</a:t>
            </a:r>
            <a:endParaRPr lang="zh-TW" altLang="en-US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/>
        </p:nvGraphicFramePr>
        <p:xfrm>
          <a:off x="1846066" y="2054689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2" name="方程式" r:id="rId3" imgW="1790640" imgH="215640" progId="Equation.3">
                  <p:embed/>
                </p:oleObj>
              </mc:Choice>
              <mc:Fallback>
                <p:oleObj name="方程式" r:id="rId3" imgW="1790640" imgH="2156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066" y="2054689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/>
        </p:nvGraphicFramePr>
        <p:xfrm>
          <a:off x="3419582" y="3092193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3" name="方程式" r:id="rId5" imgW="1790640" imgH="215640" progId="Equation.3">
                  <p:embed/>
                </p:oleObj>
              </mc:Choice>
              <mc:Fallback>
                <p:oleObj name="方程式" r:id="rId5" imgW="1790640" imgH="21564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582" y="3092193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/>
        </p:nvGraphicFramePr>
        <p:xfrm>
          <a:off x="2751233" y="4417159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4" name="方程式" r:id="rId6" imgW="1790640" imgH="215640" progId="Equation.3">
                  <p:embed/>
                </p:oleObj>
              </mc:Choice>
              <mc:Fallback>
                <p:oleObj name="方程式" r:id="rId6" imgW="1790640" imgH="21564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1233" y="4417159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/>
        </p:nvGraphicFramePr>
        <p:xfrm>
          <a:off x="3237706" y="5511937"/>
          <a:ext cx="35782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5" name="方程式" r:id="rId7" imgW="1676160" imgH="215640" progId="Equation.3">
                  <p:embed/>
                </p:oleObj>
              </mc:Choice>
              <mc:Fallback>
                <p:oleObj name="方程式" r:id="rId7" imgW="1676160" imgH="215640" progId="Equation.3">
                  <p:embed/>
                  <p:pic>
                    <p:nvPicPr>
                      <p:cNvPr id="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7706" y="5511937"/>
                        <a:ext cx="35782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7242282" y="3060770"/>
            <a:ext cx="94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“Cat”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668766" y="2023506"/>
            <a:ext cx="229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“How are you”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573934" y="4359470"/>
            <a:ext cx="12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“5-5”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894124" y="5449092"/>
            <a:ext cx="2080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 am fine.”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998220"/>
            <a:ext cx="2921108" cy="51684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676818" y="5465136"/>
            <a:ext cx="2659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“How are you?”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4994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731" y="4242623"/>
            <a:ext cx="1144109" cy="8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3637062" y="5884775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(what the user said)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399960" y="5884774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(system response)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947236"/>
            <a:ext cx="1106043" cy="8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7358094" y="4621080"/>
            <a:ext cx="178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(next move)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97C7642B-DCE9-4190-9AEC-955818DAB254}"/>
              </a:ext>
            </a:extLst>
          </p:cNvPr>
          <p:cNvSpPr txBox="1"/>
          <p:nvPr/>
        </p:nvSpPr>
        <p:spPr>
          <a:xfrm>
            <a:off x="5780140" y="850056"/>
            <a:ext cx="2821880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4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根據資料</a:t>
            </a:r>
          </a:p>
        </p:txBody>
      </p:sp>
    </p:spTree>
    <p:extLst>
      <p:ext uri="{BB962C8B-B14F-4D97-AF65-F5344CB8AC3E}">
        <p14:creationId xmlns:p14="http://schemas.microsoft.com/office/powerpoint/2010/main" val="407812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  <p:bldP spid="11" grpId="0"/>
      <p:bldP spid="15" grpId="0"/>
      <p:bldP spid="16" grpId="0"/>
      <p:bldP spid="19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9654" y="280205"/>
            <a:ext cx="3833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another Model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3625" y="4108046"/>
            <a:ext cx="13683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Testing: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40837" y="4844077"/>
            <a:ext cx="323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Error = 28.8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83687" y="3410924"/>
            <a:ext cx="2858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Error = 14.9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3625" y="2608880"/>
            <a:ext cx="23775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Function 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37908" y="5446233"/>
            <a:ext cx="2978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results become worse ...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796" y="3377407"/>
            <a:ext cx="5170078" cy="348059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796" y="-5734"/>
            <a:ext cx="5170078" cy="34805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69785" y="1149773"/>
                <a:ext cx="3603033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b 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85" y="1149773"/>
                <a:ext cx="3603033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60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2" grpId="0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9654" y="280205"/>
            <a:ext cx="3833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another Model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8738" y="4452412"/>
            <a:ext cx="13683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Testing: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35950" y="5188443"/>
            <a:ext cx="323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Error = 232.1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78800" y="3755290"/>
            <a:ext cx="2858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Error = 12.8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8738" y="3045033"/>
            <a:ext cx="23775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Function 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78800" y="5877451"/>
            <a:ext cx="2978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results are so bad.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22" y="3476970"/>
            <a:ext cx="5170078" cy="3480593"/>
          </a:xfr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22" y="0"/>
            <a:ext cx="5170078" cy="34805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69785" y="1149773"/>
                <a:ext cx="3603033" cy="120032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b 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85" y="1149773"/>
                <a:ext cx="3603033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86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2" grpId="0"/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橢圓 19"/>
          <p:cNvSpPr/>
          <p:nvPr/>
        </p:nvSpPr>
        <p:spPr>
          <a:xfrm>
            <a:off x="4716528" y="3562600"/>
            <a:ext cx="4034859" cy="164997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5620379" y="3827052"/>
            <a:ext cx="2227159" cy="112107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Selection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811529" y="2449357"/>
                <a:ext cx="3639787" cy="46166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b 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29" y="2449357"/>
                <a:ext cx="363978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11529" y="3088942"/>
                <a:ext cx="3639787" cy="83099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b 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29" y="3088942"/>
                <a:ext cx="3639787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11529" y="4097859"/>
                <a:ext cx="3639787" cy="83099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b 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29" y="4097859"/>
                <a:ext cx="3639787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11529" y="1808413"/>
                <a:ext cx="3639787" cy="46166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b + w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29" y="1808413"/>
                <a:ext cx="36397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811529" y="5106776"/>
                <a:ext cx="3639787" cy="120032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b 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w</a:t>
                </a:r>
                <a:r>
                  <a:rPr lang="en-US" altLang="zh-TW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29" y="5106776"/>
                <a:ext cx="3639787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319161" y="1808412"/>
            <a:ext cx="49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19160" y="2447997"/>
            <a:ext cx="49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19159" y="3277089"/>
            <a:ext cx="49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19158" y="4286006"/>
            <a:ext cx="49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19158" y="5474202"/>
            <a:ext cx="49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316" y="596163"/>
            <a:ext cx="4452749" cy="268092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425665" y="134498"/>
            <a:ext cx="2504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6023541" y="4073441"/>
            <a:ext cx="1420837" cy="71675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811101" y="5311997"/>
            <a:ext cx="4452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more complex model yields lower error on training data.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304569" y="6120532"/>
            <a:ext cx="4839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can truly find the best function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單箭頭接點 22"/>
          <p:cNvCxnSpPr>
            <a:cxnSpLocks/>
            <a:stCxn id="11" idx="3"/>
          </p:cNvCxnSpPr>
          <p:nvPr/>
        </p:nvCxnSpPr>
        <p:spPr>
          <a:xfrm>
            <a:off x="4451316" y="3504441"/>
            <a:ext cx="1572225" cy="7815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endCxn id="19" idx="2"/>
          </p:cNvCxnSpPr>
          <p:nvPr/>
        </p:nvCxnSpPr>
        <p:spPr>
          <a:xfrm flipV="1">
            <a:off x="4155895" y="4387591"/>
            <a:ext cx="1464484" cy="150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  <a:stCxn id="14" idx="3"/>
          </p:cNvCxnSpPr>
          <p:nvPr/>
        </p:nvCxnSpPr>
        <p:spPr>
          <a:xfrm flipV="1">
            <a:off x="4451316" y="4879429"/>
            <a:ext cx="638402" cy="8275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0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5" grpId="0"/>
      <p:bldP spid="6" grpId="0" animBg="1"/>
      <p:bldP spid="21" grpId="0"/>
      <p:bldP spid="2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Selection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34" y="1900156"/>
            <a:ext cx="5245923" cy="3152057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728863"/>
              </p:ext>
            </p:extLst>
          </p:nvPr>
        </p:nvGraphicFramePr>
        <p:xfrm>
          <a:off x="5827565" y="2162082"/>
          <a:ext cx="3084858" cy="2251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3755">
                  <a:extLst>
                    <a:ext uri="{9D8B030D-6E8A-4147-A177-3AD203B41FA5}">
                      <a16:colId xmlns:a16="http://schemas.microsoft.com/office/drawing/2014/main" xmlns="" val="860062618"/>
                    </a:ext>
                  </a:extLst>
                </a:gridCol>
                <a:gridCol w="1132817">
                  <a:extLst>
                    <a:ext uri="{9D8B030D-6E8A-4147-A177-3AD203B41FA5}">
                      <a16:colId xmlns:a16="http://schemas.microsoft.com/office/drawing/2014/main" xmlns="" val="1927451146"/>
                    </a:ext>
                  </a:extLst>
                </a:gridCol>
                <a:gridCol w="1028286">
                  <a:extLst>
                    <a:ext uri="{9D8B030D-6E8A-4147-A177-3AD203B41FA5}">
                      <a16:colId xmlns:a16="http://schemas.microsoft.com/office/drawing/2014/main" xmlns="" val="398386974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543069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0766453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15.4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3114931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18.1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4212685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28.2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711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12.8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232.1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690352049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5827565" y="3267810"/>
            <a:ext cx="3084857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橢圓 3"/>
          <p:cNvSpPr/>
          <p:nvPr/>
        </p:nvSpPr>
        <p:spPr>
          <a:xfrm>
            <a:off x="2945267" y="3622347"/>
            <a:ext cx="461341" cy="5494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339111" y="5183562"/>
            <a:ext cx="6711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more complex model does not always lead to better performance on </a:t>
            </a:r>
            <a:r>
              <a:rPr lang="en-US" altLang="zh-TW" sz="2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data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339111" y="6034726"/>
            <a:ext cx="2534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</a:t>
            </a:r>
            <a:r>
              <a:rPr lang="en-US" altLang="zh-TW" sz="2400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3669169" y="1733736"/>
            <a:ext cx="0" cy="27231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3813387" y="2615352"/>
            <a:ext cx="1762470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箭號: 向右 15"/>
          <p:cNvSpPr/>
          <p:nvPr/>
        </p:nvSpPr>
        <p:spPr>
          <a:xfrm>
            <a:off x="3949774" y="6092452"/>
            <a:ext cx="917822" cy="31014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72196" y="6016694"/>
            <a:ext cx="2863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suitable model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箭號: 向右 17"/>
          <p:cNvSpPr/>
          <p:nvPr/>
        </p:nvSpPr>
        <p:spPr>
          <a:xfrm>
            <a:off x="3669169" y="1863004"/>
            <a:ext cx="415647" cy="6049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73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  <p:bldP spid="8" grpId="0"/>
      <p:bldP spid="13" grpId="0" animBg="1"/>
      <p:bldP spid="16" grpId="0" animBg="1"/>
      <p:bldP spid="17" grpId="0"/>
      <p:bldP spid="1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Let’s collect more data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57" y="1690689"/>
            <a:ext cx="7299485" cy="4914150"/>
          </a:xfrm>
        </p:spPr>
      </p:pic>
      <p:sp>
        <p:nvSpPr>
          <p:cNvPr id="5" name="文字方塊 4"/>
          <p:cNvSpPr txBox="1"/>
          <p:nvPr/>
        </p:nvSpPr>
        <p:spPr>
          <a:xfrm>
            <a:off x="2249716" y="2243312"/>
            <a:ext cx="3309256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some hidden factors not considered in the previous model 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9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are the hidden factors?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79" y="1530985"/>
            <a:ext cx="7085994" cy="4770423"/>
          </a:xfrm>
        </p:spPr>
      </p:pic>
      <p:pic>
        <p:nvPicPr>
          <p:cNvPr id="26626" name="Picture 2" descr="「Pidgey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468" y="2304346"/>
            <a:ext cx="1794703" cy="195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「Weedle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446" y="3937716"/>
            <a:ext cx="1108654" cy="144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「Caterpie」的圖片搜尋結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676" y="5343921"/>
            <a:ext cx="1223765" cy="118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單箭頭接點 5"/>
          <p:cNvCxnSpPr/>
          <p:nvPr/>
        </p:nvCxnSpPr>
        <p:spPr>
          <a:xfrm flipH="1" flipV="1">
            <a:off x="3836504" y="3937716"/>
            <a:ext cx="417444" cy="4588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4253948" y="4660751"/>
            <a:ext cx="2445026" cy="308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836504" y="5113660"/>
            <a:ext cx="879172" cy="3720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/>
          <p:cNvSpPr/>
          <p:nvPr/>
        </p:nvSpPr>
        <p:spPr>
          <a:xfrm rot="3009046">
            <a:off x="6276496" y="1353433"/>
            <a:ext cx="993301" cy="25048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632" name="Picture 8" descr="「Eevee」的圖片搜尋結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793493"/>
            <a:ext cx="1538613" cy="153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915622" y="2125778"/>
            <a:ext cx="10793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Eevee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39598" y="4085416"/>
            <a:ext cx="10390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Pidgey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493998" y="4804974"/>
            <a:ext cx="1097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Weedle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39441" y="6103967"/>
            <a:ext cx="12396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Caterpie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04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/>
      <p:bldP spid="5" grpId="0"/>
      <p:bldP spid="7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 to step 1: Redesign the Model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1635369" y="2968756"/>
            <a:ext cx="5855677" cy="25171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833446" y="1936877"/>
            <a:ext cx="1477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833446" y="5994598"/>
            <a:ext cx="1477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箭號: 向下 17"/>
          <p:cNvSpPr/>
          <p:nvPr/>
        </p:nvSpPr>
        <p:spPr>
          <a:xfrm>
            <a:off x="4308231" y="2484272"/>
            <a:ext cx="509954" cy="45771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箭號: 向下 18"/>
          <p:cNvSpPr/>
          <p:nvPr/>
        </p:nvSpPr>
        <p:spPr>
          <a:xfrm>
            <a:off x="4308231" y="5594759"/>
            <a:ext cx="509954" cy="45771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022220" y="3117213"/>
                <a:ext cx="2093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Pidgey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220" y="3117213"/>
                <a:ext cx="2093202" cy="461665"/>
              </a:xfrm>
              <a:prstGeom prst="rect">
                <a:avLst/>
              </a:prstGeom>
              <a:blipFill>
                <a:blip r:embed="rId3"/>
                <a:stretch>
                  <a:fillRect l="-4665" t="-10526" r="-3499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2002955" y="3685329"/>
                <a:ext cx="21621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Weedle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955" y="3685329"/>
                <a:ext cx="2162130" cy="461665"/>
              </a:xfrm>
              <a:prstGeom prst="rect">
                <a:avLst/>
              </a:prstGeom>
              <a:blipFill>
                <a:blip r:embed="rId4"/>
                <a:stretch>
                  <a:fillRect l="-4520" t="-10667" r="-423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2002955" y="4265195"/>
                <a:ext cx="22791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Caterpie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955" y="4265195"/>
                <a:ext cx="2279150" cy="461665"/>
              </a:xfrm>
              <a:prstGeom prst="rect">
                <a:avLst/>
              </a:prstGeom>
              <a:blipFill>
                <a:blip r:embed="rId5"/>
                <a:stretch>
                  <a:fillRect l="-4290" t="-10667" r="-3485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002955" y="4875977"/>
                <a:ext cx="19890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Eevee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955" y="4875977"/>
                <a:ext cx="1989006" cy="461665"/>
              </a:xfrm>
              <a:prstGeom prst="rect">
                <a:avLst/>
              </a:prstGeom>
              <a:blipFill>
                <a:blip r:embed="rId6"/>
                <a:stretch>
                  <a:fillRect l="-4908" t="-10526" r="-3681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4818185" y="3120649"/>
                <a:ext cx="2496260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185" y="3120649"/>
                <a:ext cx="2496260" cy="49019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767498" y="3665077"/>
                <a:ext cx="2597634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498" y="3665077"/>
                <a:ext cx="2597634" cy="490199"/>
              </a:xfrm>
              <a:prstGeom prst="rect">
                <a:avLst/>
              </a:prstGeom>
              <a:blipFill>
                <a:blip r:embed="rId8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818185" y="4227348"/>
                <a:ext cx="2510494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185" y="4227348"/>
                <a:ext cx="2510494" cy="490199"/>
              </a:xfrm>
              <a:prstGeom prst="rect">
                <a:avLst/>
              </a:prstGeom>
              <a:blipFill>
                <a:blip r:embed="rId9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818185" y="4837809"/>
                <a:ext cx="2496260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185" y="4837809"/>
                <a:ext cx="2496260" cy="490199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群組 29"/>
          <p:cNvGrpSpPr/>
          <p:nvPr/>
        </p:nvGrpSpPr>
        <p:grpSpPr>
          <a:xfrm>
            <a:off x="5846220" y="540452"/>
            <a:ext cx="2669129" cy="1537930"/>
            <a:chOff x="8778410" y="152759"/>
            <a:chExt cx="2669129" cy="1537930"/>
          </a:xfrm>
        </p:grpSpPr>
        <p:sp>
          <p:nvSpPr>
            <p:cNvPr id="28" name="文字方塊 27"/>
            <p:cNvSpPr txBox="1"/>
            <p:nvPr/>
          </p:nvSpPr>
          <p:spPr>
            <a:xfrm>
              <a:off x="8933430" y="1167469"/>
              <a:ext cx="2368637" cy="5232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model?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8778410" y="152759"/>
                  <a:ext cx="2669129" cy="10433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TW" sz="2800" b="0" i="1" smtClean="0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zh-TW" sz="2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8410" y="152759"/>
                  <a:ext cx="2669129" cy="10433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628650" y="2197961"/>
                <a:ext cx="23047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4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species</m:t>
                    </m:r>
                  </m:oMath>
                </a14:m>
                <a:r>
                  <a: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x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197961"/>
                <a:ext cx="2304798" cy="461665"/>
              </a:xfrm>
              <a:prstGeom prst="rect">
                <a:avLst/>
              </a:prstGeom>
              <a:blipFill>
                <a:blip r:embed="rId12"/>
                <a:stretch>
                  <a:fillRect t="-10667" r="-3968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 to step 1: Redesign the Model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10406" y="1881448"/>
                <a:ext cx="33284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Pidgey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06" y="1881448"/>
                <a:ext cx="3328475" cy="461665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987878" y="3149573"/>
                <a:ext cx="30936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Weedle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8" y="3149573"/>
                <a:ext cx="3093667" cy="461665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987878" y="4346993"/>
                <a:ext cx="3186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Caterpie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8" y="4346993"/>
                <a:ext cx="3186642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987878" y="5544413"/>
                <a:ext cx="28772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Eevee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8" y="5544413"/>
                <a:ext cx="2877263" cy="461665"/>
              </a:xfrm>
              <a:prstGeom prst="rect">
                <a:avLst/>
              </a:prstGeom>
              <a:blipFill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987878" y="2497380"/>
                <a:ext cx="3472104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Pidgey</m:t>
                          </m:r>
                        </m:e>
                      </m:d>
                      <m:sSub>
                        <m:sSubPr>
                          <m:ctrlPr>
                            <a:rPr lang="en-US" altLang="zh-TW" sz="2400" i="1" dirty="0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8" y="2497380"/>
                <a:ext cx="3472104" cy="490199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987878" y="3748283"/>
                <a:ext cx="3585019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Weedle</m:t>
                          </m:r>
                        </m:e>
                      </m:d>
                      <m:sSub>
                        <m:sSubPr>
                          <m:ctrlPr>
                            <a:rPr lang="en-US" altLang="zh-TW" sz="24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8" y="3748283"/>
                <a:ext cx="3585019" cy="490199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987878" y="4967443"/>
                <a:ext cx="3677994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Caterpie</m:t>
                          </m:r>
                        </m:e>
                      </m:d>
                      <m:sSub>
                        <m:sSubPr>
                          <m:ctrlPr>
                            <a:rPr lang="en-US" altLang="zh-TW" sz="24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8" y="4967443"/>
                <a:ext cx="3677994" cy="490199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987878" y="6121383"/>
                <a:ext cx="3359253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Eevee</m:t>
                          </m:r>
                        </m:e>
                      </m:d>
                      <m:sSub>
                        <m:sSubPr>
                          <m:ctrlPr>
                            <a:rPr lang="en-US" altLang="zh-TW" sz="24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78" y="6121383"/>
                <a:ext cx="3359253" cy="490199"/>
              </a:xfrm>
              <a:prstGeom prst="rect">
                <a:avLst/>
              </a:prstGeom>
              <a:blipFill>
                <a:blip r:embed="rId10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306533" y="2624396"/>
                <a:ext cx="22356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Pidgey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533" y="2624396"/>
                <a:ext cx="2235677" cy="461665"/>
              </a:xfrm>
              <a:prstGeom prst="rect">
                <a:avLst/>
              </a:prstGeom>
              <a:blipFill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左大括弧 13"/>
          <p:cNvSpPr/>
          <p:nvPr/>
        </p:nvSpPr>
        <p:spPr>
          <a:xfrm>
            <a:off x="5345375" y="3499699"/>
            <a:ext cx="258990" cy="1107334"/>
          </a:xfrm>
          <a:prstGeom prst="leftBrace">
            <a:avLst>
              <a:gd name="adj1" fmla="val 5651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552105" y="3397300"/>
            <a:ext cx="546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578216" y="4172007"/>
            <a:ext cx="546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5846220" y="540452"/>
            <a:ext cx="2669129" cy="1537930"/>
            <a:chOff x="8778410" y="152759"/>
            <a:chExt cx="2669129" cy="1537930"/>
          </a:xfrm>
        </p:grpSpPr>
        <p:sp>
          <p:nvSpPr>
            <p:cNvPr id="18" name="文字方塊 17"/>
            <p:cNvSpPr txBox="1"/>
            <p:nvPr/>
          </p:nvSpPr>
          <p:spPr>
            <a:xfrm>
              <a:off x="8933430" y="1167469"/>
              <a:ext cx="2368637" cy="5232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model?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8778410" y="152759"/>
                  <a:ext cx="2669129" cy="10433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TW" sz="2800" b="0" i="1" smtClean="0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zh-TW" sz="2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8410" y="152759"/>
                  <a:ext cx="2669129" cy="10433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矩形 19"/>
          <p:cNvSpPr/>
          <p:nvPr/>
        </p:nvSpPr>
        <p:spPr>
          <a:xfrm>
            <a:off x="1829922" y="1765300"/>
            <a:ext cx="3131836" cy="49530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57517" y="725715"/>
            <a:ext cx="410587" cy="57803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6239904" y="3393335"/>
                <a:ext cx="20082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Pidgey</m:t>
                    </m:r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904" y="3393335"/>
                <a:ext cx="2008242" cy="461665"/>
              </a:xfrm>
              <a:prstGeom prst="rect">
                <a:avLst/>
              </a:prstGeom>
              <a:blipFill>
                <a:blip r:embed="rId13"/>
                <a:stretch>
                  <a:fillRect l="-4863" t="-10667" r="-1216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6239904" y="4199141"/>
            <a:ext cx="13805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otherwise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188993" y="5152107"/>
                <a:ext cx="20082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Pidgey</m:t>
                    </m:r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993" y="5152107"/>
                <a:ext cx="2008242" cy="461665"/>
              </a:xfrm>
              <a:prstGeom prst="rect">
                <a:avLst/>
              </a:prstGeom>
              <a:blipFill>
                <a:blip r:embed="rId14"/>
                <a:stretch>
                  <a:fillRect l="-4545" t="-10526" r="-1212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5953312" y="5720646"/>
                <a:ext cx="2496260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312" y="5720646"/>
                <a:ext cx="2496260" cy="490199"/>
              </a:xfrm>
              <a:prstGeom prst="rect">
                <a:avLst/>
              </a:prstGeom>
              <a:blipFill>
                <a:blip r:embed="rId15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1855233" y="1909943"/>
            <a:ext cx="2170415" cy="418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75639" y="1883232"/>
            <a:ext cx="516652" cy="4027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911130" y="2517537"/>
            <a:ext cx="2436001" cy="470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892796" y="3145384"/>
            <a:ext cx="2436001" cy="470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892796" y="3773659"/>
            <a:ext cx="2601639" cy="470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877015" y="4386535"/>
            <a:ext cx="2601639" cy="470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911847" y="4940281"/>
            <a:ext cx="2601639" cy="470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877014" y="5607977"/>
            <a:ext cx="2601639" cy="470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877014" y="6121383"/>
            <a:ext cx="2601639" cy="470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975639" y="2494042"/>
            <a:ext cx="516652" cy="4027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987518" y="3145568"/>
            <a:ext cx="516652" cy="4027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65683" y="3778601"/>
            <a:ext cx="516652" cy="4027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965683" y="4375939"/>
            <a:ext cx="516652" cy="4027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967845" y="5007839"/>
            <a:ext cx="516652" cy="4027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67502" y="5582167"/>
            <a:ext cx="516652" cy="4027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965683" y="6174908"/>
            <a:ext cx="516652" cy="4027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2494824" y="2416652"/>
                <a:ext cx="692497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824" y="2416652"/>
                <a:ext cx="692497" cy="490199"/>
              </a:xfrm>
              <a:prstGeom prst="rect">
                <a:avLst/>
              </a:prstGeom>
              <a:blipFill>
                <a:blip r:embed="rId16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/>
      <p:bldP spid="16" grpId="0"/>
      <p:bldP spid="20" grpId="0" animBg="1"/>
      <p:bldP spid="21" grpId="0" animBg="1"/>
      <p:bldP spid="22" grpId="0"/>
      <p:bldP spid="23" grpId="0"/>
      <p:bldP spid="24" grpId="0"/>
      <p:bldP spid="33" grpId="0"/>
      <p:bldP spid="34" grpId="0" animBg="1"/>
      <p:bldP spid="34" grpId="1" animBg="1"/>
      <p:bldP spid="25" grpId="0" animBg="1"/>
      <p:bldP spid="25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4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745" y="3377407"/>
            <a:ext cx="5170078" cy="3480593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745" y="0"/>
            <a:ext cx="5170078" cy="348059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256069" y="4495273"/>
            <a:ext cx="2051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error = 14.3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318543" y="1160910"/>
            <a:ext cx="1926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error = 3.8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607015" y="329913"/>
            <a:ext cx="1406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607014" y="3922801"/>
            <a:ext cx="1406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09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54" y="159342"/>
            <a:ext cx="4278852" cy="2923705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061" y="3426379"/>
            <a:ext cx="4221645" cy="2884616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927279" y="1402242"/>
            <a:ext cx="3073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there any other hidden factors?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 rot="16200000">
            <a:off x="3554402" y="1310850"/>
            <a:ext cx="246490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 after evolution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 rot="16200000">
            <a:off x="3563127" y="4427998"/>
            <a:ext cx="246490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 after evolution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09" y="3437180"/>
            <a:ext cx="4205838" cy="287381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 rot="16200000">
            <a:off x="-873544" y="4637854"/>
            <a:ext cx="246490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 after evolution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841701" y="2852214"/>
            <a:ext cx="246490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841701" y="6101139"/>
            <a:ext cx="246490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HP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344791" y="6101139"/>
            <a:ext cx="246490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function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/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6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/>
        </p:nvGraphicFramePr>
        <p:xfrm>
          <a:off x="1539921" y="4008947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7" name="方程式" r:id="rId6" imgW="1002960" imgH="215640" progId="Equation.3">
                  <p:embed/>
                </p:oleObj>
              </mc:Choice>
              <mc:Fallback>
                <p:oleObj name="方程式" r:id="rId6" imgW="100296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921" y="4008947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" name="圖片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0701" y="3668669"/>
            <a:ext cx="899978" cy="1075096"/>
          </a:xfrm>
          <a:prstGeom prst="rect">
            <a:avLst/>
          </a:prstGeom>
        </p:spPr>
      </p:pic>
      <p:sp>
        <p:nvSpPr>
          <p:cNvPr id="61" name="文字方塊 60"/>
          <p:cNvSpPr txBox="1"/>
          <p:nvPr/>
        </p:nvSpPr>
        <p:spPr>
          <a:xfrm>
            <a:off x="3773978" y="3975384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“cat”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4" name="Object 12"/>
          <p:cNvGraphicFramePr>
            <a:graphicFrameLocks noChangeAspect="1"/>
          </p:cNvGraphicFramePr>
          <p:nvPr/>
        </p:nvGraphicFramePr>
        <p:xfrm>
          <a:off x="1539921" y="5401549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8" name="方程式" r:id="rId9" imgW="1002960" imgH="215640" progId="Equation.3">
                  <p:embed/>
                </p:oleObj>
              </mc:Choice>
              <mc:Fallback>
                <p:oleObj name="方程式" r:id="rId9" imgW="1002960" imgH="215640" progId="Equation.3">
                  <p:embed/>
                  <p:pic>
                    <p:nvPicPr>
                      <p:cNvPr id="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921" y="5401549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文字方塊 65"/>
          <p:cNvSpPr txBox="1"/>
          <p:nvPr/>
        </p:nvSpPr>
        <p:spPr>
          <a:xfrm>
            <a:off x="3773978" y="5367986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“dog”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7" name="圖片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0701" y="5084043"/>
            <a:ext cx="915693" cy="1181883"/>
          </a:xfrm>
          <a:prstGeom prst="rect">
            <a:avLst/>
          </a:prstGeom>
        </p:spPr>
      </p:pic>
      <p:graphicFrame>
        <p:nvGraphicFramePr>
          <p:cNvPr id="68" name="Object 12"/>
          <p:cNvGraphicFramePr>
            <a:graphicFrameLocks noChangeAspect="1"/>
          </p:cNvGraphicFramePr>
          <p:nvPr/>
        </p:nvGraphicFramePr>
        <p:xfrm>
          <a:off x="5091113" y="4008438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9" name="方程式" r:id="rId11" imgW="1015920" imgH="215640" progId="Equation.3">
                  <p:embed/>
                </p:oleObj>
              </mc:Choice>
              <mc:Fallback>
                <p:oleObj name="方程式" r:id="rId11" imgW="1015920" imgH="215640" progId="Equation.3">
                  <p:embed/>
                  <p:pic>
                    <p:nvPicPr>
                      <p:cNvPr id="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113" y="4008438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" name="圖片 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5041" y="3668669"/>
            <a:ext cx="899978" cy="1075096"/>
          </a:xfrm>
          <a:prstGeom prst="rect">
            <a:avLst/>
          </a:prstGeom>
        </p:spPr>
      </p:pic>
      <p:sp>
        <p:nvSpPr>
          <p:cNvPr id="70" name="文字方塊 69"/>
          <p:cNvSpPr txBox="1"/>
          <p:nvPr/>
        </p:nvSpPr>
        <p:spPr>
          <a:xfrm>
            <a:off x="7251526" y="3975384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“monkey”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1" name="Object 12"/>
          <p:cNvGraphicFramePr>
            <a:graphicFrameLocks noChangeAspect="1"/>
          </p:cNvGraphicFramePr>
          <p:nvPr/>
        </p:nvGraphicFramePr>
        <p:xfrm>
          <a:off x="5091113" y="5402263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0" name="方程式" r:id="rId13" imgW="1015920" imgH="215640" progId="Equation.3">
                  <p:embed/>
                </p:oleObj>
              </mc:Choice>
              <mc:Fallback>
                <p:oleObj name="方程式" r:id="rId13" imgW="1015920" imgH="215640" progId="Equation.3">
                  <p:embed/>
                  <p:pic>
                    <p:nvPicPr>
                      <p:cNvPr id="7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113" y="5402263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文字方塊 71"/>
          <p:cNvSpPr txBox="1"/>
          <p:nvPr/>
        </p:nvSpPr>
        <p:spPr>
          <a:xfrm>
            <a:off x="7338317" y="5367986"/>
            <a:ext cx="107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“snake”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5041" y="5084043"/>
            <a:ext cx="915693" cy="1181883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8" name="群組 77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9" name="Object 12"/>
            <p:cNvGraphicFramePr>
              <a:graphicFrameLocks noChangeAspect="1"/>
            </p:cNvGraphicFramePr>
            <p:nvPr/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21" name="方程式" r:id="rId15" imgW="990360" imgH="215640" progId="Equation.3">
                    <p:embed/>
                  </p:oleObj>
                </mc:Choice>
                <mc:Fallback>
                  <p:oleObj name="方程式" r:id="rId15" imgW="990360" imgH="215640" progId="Equation.3">
                    <p:embed/>
                    <p:pic>
                      <p:nvPicPr>
                        <p:cNvPr id="7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文字方塊 79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“cat”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1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文字方塊 8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Recognition: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05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1" grpId="0"/>
      <p:bldP spid="66" grpId="0"/>
      <p:bldP spid="70" grpId="0"/>
      <p:bldP spid="72" grpId="0"/>
      <p:bldP spid="1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187" y="188640"/>
            <a:ext cx="8354675" cy="576064"/>
          </a:xfrm>
        </p:spPr>
        <p:txBody>
          <a:bodyPr/>
          <a:lstStyle/>
          <a:p>
            <a:r>
              <a:rPr lang="en-US" altLang="zh-TW" dirty="0"/>
              <a:t>Back to step 1: Redesign the Model Again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21626" y="2421672"/>
            <a:ext cx="6959210" cy="339196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843500" y="6168526"/>
            <a:ext cx="1477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箭號: 向下 5"/>
          <p:cNvSpPr/>
          <p:nvPr/>
        </p:nvSpPr>
        <p:spPr>
          <a:xfrm>
            <a:off x="3318285" y="1963957"/>
            <a:ext cx="509954" cy="45771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箭號: 向下 6"/>
          <p:cNvSpPr/>
          <p:nvPr/>
        </p:nvSpPr>
        <p:spPr>
          <a:xfrm>
            <a:off x="3337335" y="5813633"/>
            <a:ext cx="509954" cy="45771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09538" y="2545717"/>
                <a:ext cx="2093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Pidgey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38" y="2545717"/>
                <a:ext cx="2093202" cy="461665"/>
              </a:xfrm>
              <a:prstGeom prst="rect">
                <a:avLst/>
              </a:prstGeom>
              <a:blipFill>
                <a:blip r:embed="rId3"/>
                <a:stretch>
                  <a:fillRect l="-4360" t="-10667" r="-3488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90273" y="3113833"/>
                <a:ext cx="21621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Weedle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73" y="3113833"/>
                <a:ext cx="2162130" cy="461665"/>
              </a:xfrm>
              <a:prstGeom prst="rect">
                <a:avLst/>
              </a:prstGeom>
              <a:blipFill>
                <a:blip r:embed="rId4"/>
                <a:stretch>
                  <a:fillRect l="-4225" t="-10526" r="-4225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90273" y="3693699"/>
                <a:ext cx="22791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Caterpie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73" y="3693699"/>
                <a:ext cx="2279150" cy="461665"/>
              </a:xfrm>
              <a:prstGeom prst="rect">
                <a:avLst/>
              </a:prstGeom>
              <a:blipFill>
                <a:blip r:embed="rId5"/>
                <a:stretch>
                  <a:fillRect l="-4011" t="-10526" r="-347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90273" y="4273565"/>
                <a:ext cx="19890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Eevee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73" y="4273565"/>
                <a:ext cx="1989006" cy="461665"/>
              </a:xfrm>
              <a:prstGeom prst="rect">
                <a:avLst/>
              </a:prstGeom>
              <a:blipFill>
                <a:blip r:embed="rId6"/>
                <a:stretch>
                  <a:fillRect l="-4601" t="-10526" r="-3988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718276" y="2453061"/>
                <a:ext cx="4363502" cy="589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𝑐𝑝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276" y="2453061"/>
                <a:ext cx="4363502" cy="5895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712461" y="3024798"/>
                <a:ext cx="4377737" cy="589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𝑐𝑝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461" y="3024798"/>
                <a:ext cx="4377737" cy="5895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2712461" y="3604023"/>
                <a:ext cx="4471993" cy="589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𝑐𝑝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461" y="3604023"/>
                <a:ext cx="4471993" cy="589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690864" y="4183898"/>
                <a:ext cx="4368375" cy="589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𝑐𝑝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𝑐𝑝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864" y="4183898"/>
                <a:ext cx="4368375" cy="5895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/>
          <p:cNvSpPr txBox="1"/>
          <p:nvPr/>
        </p:nvSpPr>
        <p:spPr>
          <a:xfrm>
            <a:off x="2834708" y="1497729"/>
            <a:ext cx="1477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80911" y="4694192"/>
                <a:ext cx="4429674" cy="589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h𝑝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11" y="4694192"/>
                <a:ext cx="4429674" cy="58958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69246" y="5261268"/>
                <a:ext cx="676043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46" y="5261268"/>
                <a:ext cx="6760432" cy="461665"/>
              </a:xfrm>
              <a:prstGeom prst="rect">
                <a:avLst/>
              </a:prstGeom>
              <a:blipFill>
                <a:blip r:embed="rId1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7109248" y="2991618"/>
            <a:ext cx="1981032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Error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1.9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099886" y="4063191"/>
            <a:ext cx="1981032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Error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102.3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118013" y="5058564"/>
            <a:ext cx="1847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Overfitting!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7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 animBg="1"/>
      <p:bldP spid="20" grpId="0" animBg="1"/>
      <p:bldP spid="2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 to step 2: Regularization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924764" y="2486195"/>
                <a:ext cx="4577279" cy="13543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764" y="2486195"/>
                <a:ext cx="4577279" cy="13543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22848" y="1591848"/>
                <a:ext cx="2287934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48" y="1591848"/>
                <a:ext cx="2287934" cy="894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616935" y="2810318"/>
                <a:ext cx="1820563" cy="9866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935" y="2810318"/>
                <a:ext cx="1820563" cy="986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5616935" y="2810318"/>
            <a:ext cx="1820563" cy="879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606136" y="1961056"/>
                <a:ext cx="29754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functions with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better</a:t>
                </a:r>
                <a:endParaRPr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136" y="1961056"/>
                <a:ext cx="2975429" cy="830997"/>
              </a:xfrm>
              <a:prstGeom prst="rect">
                <a:avLst/>
              </a:prstGeom>
              <a:blipFill>
                <a:blip r:embed="rId5"/>
                <a:stretch>
                  <a:fillRect l="-3279"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28650" y="3987675"/>
                <a:ext cx="315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means …</a:t>
                </a:r>
                <a:endParaRPr lang="zh-TW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987675"/>
                <a:ext cx="3155950" cy="461665"/>
              </a:xfrm>
              <a:prstGeom prst="rect">
                <a:avLst/>
              </a:prstGeom>
              <a:blipFill>
                <a:blip r:embed="rId6"/>
                <a:stretch>
                  <a:fillRect l="-251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465334" y="4002167"/>
                <a:ext cx="2287934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334" y="4002167"/>
                <a:ext cx="2287934" cy="8943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4425428" y="297818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2704" y="5606901"/>
            <a:ext cx="796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believe smoother function is more likely to be correct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974257" y="6083064"/>
            <a:ext cx="5976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you have to apply regularization on bias?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752933" y="4752446"/>
                <a:ext cx="2984278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TW" sz="240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l-GR" altLang="zh-TW" sz="240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m:rPr>
                              <m:nor/>
                            </m:rPr>
                            <a:rPr lang="en-US" altLang="zh-TW" sz="240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altLang="zh-TW" sz="2400" b="0" i="0" baseline="-2500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zh-TW" altLang="en-US" sz="24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933" y="4752446"/>
                <a:ext cx="2984278" cy="8943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52114" y="4724058"/>
                <a:ext cx="1829732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altLang="zh-TW" sz="24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114" y="4724058"/>
                <a:ext cx="1829732" cy="8943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3644477" y="4005140"/>
            <a:ext cx="1470628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smoother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28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  <p:bldP spid="9" grpId="0"/>
      <p:bldP spid="10" grpId="0"/>
      <p:bldP spid="15" grpId="0"/>
      <p:bldP spid="16" grpId="0"/>
      <p:bldP spid="18" grpId="0"/>
      <p:bldP spid="19" grpId="0"/>
      <p:bldP spid="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Regularization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09" y="1681628"/>
            <a:ext cx="6099851" cy="3672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9691501"/>
                  </p:ext>
                </p:extLst>
              </p:nvPr>
            </p:nvGraphicFramePr>
            <p:xfrm>
              <a:off x="5416062" y="294788"/>
              <a:ext cx="3323493" cy="29260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07831">
                      <a:extLst>
                        <a:ext uri="{9D8B030D-6E8A-4147-A177-3AD203B41FA5}">
                          <a16:colId xmlns:a16="http://schemas.microsoft.com/office/drawing/2014/main" xmlns="" val="1245586313"/>
                        </a:ext>
                      </a:extLst>
                    </a:gridCol>
                    <a:gridCol w="1107831">
                      <a:extLst>
                        <a:ext uri="{9D8B030D-6E8A-4147-A177-3AD203B41FA5}">
                          <a16:colId xmlns:a16="http://schemas.microsoft.com/office/drawing/2014/main" xmlns="" val="1107867488"/>
                        </a:ext>
                      </a:extLst>
                    </a:gridCol>
                    <a:gridCol w="1107831">
                      <a:extLst>
                        <a:ext uri="{9D8B030D-6E8A-4147-A177-3AD203B41FA5}">
                          <a16:colId xmlns:a16="http://schemas.microsoft.com/office/drawing/2014/main" xmlns="" val="2127289611"/>
                        </a:ext>
                      </a:extLst>
                    </a:gridCol>
                  </a:tblGrid>
                  <a:tr h="209550"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4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zh-TW" alt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Training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Testing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17936466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1.9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102.3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397124239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2.3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68.7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802524373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25.7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74541109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4.1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11.1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098845109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5.6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12.8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522299546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6.3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18.7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742238440"/>
                      </a:ext>
                    </a:extLst>
                  </a:tr>
                  <a:tr h="20955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100000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8.5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26.8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8552912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9691501"/>
                  </p:ext>
                </p:extLst>
              </p:nvPr>
            </p:nvGraphicFramePr>
            <p:xfrm>
              <a:off x="5416062" y="294788"/>
              <a:ext cx="3323493" cy="29260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07831">
                      <a:extLst>
                        <a:ext uri="{9D8B030D-6E8A-4147-A177-3AD203B41FA5}">
                          <a16:colId xmlns:a16="http://schemas.microsoft.com/office/drawing/2014/main" val="1245586313"/>
                        </a:ext>
                      </a:extLst>
                    </a:gridCol>
                    <a:gridCol w="1107831">
                      <a:extLst>
                        <a:ext uri="{9D8B030D-6E8A-4147-A177-3AD203B41FA5}">
                          <a16:colId xmlns:a16="http://schemas.microsoft.com/office/drawing/2014/main" val="1107867488"/>
                        </a:ext>
                      </a:extLst>
                    </a:gridCol>
                    <a:gridCol w="1107831">
                      <a:extLst>
                        <a:ext uri="{9D8B030D-6E8A-4147-A177-3AD203B41FA5}">
                          <a16:colId xmlns:a16="http://schemas.microsoft.com/office/drawing/2014/main" val="212728961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49" t="-25000" r="-201099" b="-75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Training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Testing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79364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1.9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102.3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712423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2.3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68.7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252437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3.5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25.7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7454110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4.1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11.1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884510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5.6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12.8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229954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6.3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18.7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4223844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100000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8.5</a:t>
                          </a:r>
                          <a:endParaRPr lang="en-US" altLang="zh-TW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zh-TW" sz="24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26.8</a:t>
                          </a:r>
                          <a:endParaRPr lang="en-US" altLang="zh-TW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52912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矩形 7"/>
          <p:cNvSpPr/>
          <p:nvPr/>
        </p:nvSpPr>
        <p:spPr>
          <a:xfrm>
            <a:off x="5416062" y="1757828"/>
            <a:ext cx="3323493" cy="356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94440" y="5538935"/>
                <a:ext cx="82118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error: larger</a:t>
                </a:r>
                <a14:m>
                  <m:oMath xmlns:m="http://schemas.openxmlformats.org/officeDocument/2006/math">
                    <m:r>
                      <a:rPr lang="zh-TW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considering the training error less   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40" y="5538935"/>
                <a:ext cx="8211815" cy="461665"/>
              </a:xfrm>
              <a:prstGeom prst="rect">
                <a:avLst/>
              </a:prstGeom>
              <a:blipFill>
                <a:blip r:embed="rId4"/>
                <a:stretch>
                  <a:fillRect l="-965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6509239" y="294788"/>
            <a:ext cx="1137138" cy="2883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94440" y="6151503"/>
            <a:ext cx="8211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prefer smooth function, but don’t be too smooth.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29339" y="294787"/>
            <a:ext cx="1137138" cy="2883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箭號: 向下 5"/>
          <p:cNvSpPr/>
          <p:nvPr/>
        </p:nvSpPr>
        <p:spPr>
          <a:xfrm>
            <a:off x="4785545" y="873799"/>
            <a:ext cx="438150" cy="2114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386101" y="1732205"/>
            <a:ext cx="146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3427534" y="3932625"/>
            <a:ext cx="461341" cy="5494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523244" y="4398067"/>
                <a:ext cx="24970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Select </a:t>
                </a:r>
                <a14:m>
                  <m:oMath xmlns:m="http://schemas.openxmlformats.org/officeDocument/2006/math">
                    <m:r>
                      <a:rPr lang="zh-TW" altLang="en-US" sz="240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obtaining the best model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244" y="4398067"/>
                <a:ext cx="2497016" cy="830997"/>
              </a:xfrm>
              <a:prstGeom prst="rect">
                <a:avLst/>
              </a:prstGeom>
              <a:blipFill>
                <a:blip r:embed="rId5"/>
                <a:stretch>
                  <a:fillRect l="-3659" t="-5839" r="-2683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/>
          <p:cNvSpPr txBox="1"/>
          <p:nvPr/>
        </p:nvSpPr>
        <p:spPr>
          <a:xfrm>
            <a:off x="6509239" y="3894174"/>
            <a:ext cx="2497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smooth?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4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0" grpId="1" animBg="1"/>
      <p:bldP spid="11" grpId="0"/>
      <p:bldP spid="12" grpId="0" animBg="1"/>
      <p:bldP spid="12" grpId="1" animBg="1"/>
      <p:bldP spid="6" grpId="0" animBg="1"/>
      <p:bldP spid="13" grpId="0"/>
      <p:bldP spid="14" grpId="0" animBg="1"/>
      <p:bldP spid="15" grpId="0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xmlns="" id="{BA0202F5-C186-43E0-A845-F4DB5FA3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Classification: Logistic Regression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xmlns="" id="{C87243E1-FD8C-479B-9C45-5A1B8E9F6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480564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Classification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Credit Scoring</a:t>
            </a:r>
          </a:p>
          <a:p>
            <a:pPr lvl="1"/>
            <a:r>
              <a:rPr lang="en-US" altLang="zh-TW" dirty="0"/>
              <a:t>Input: income, savings, profession, age, past financial history ……</a:t>
            </a:r>
          </a:p>
          <a:p>
            <a:pPr lvl="1"/>
            <a:r>
              <a:rPr lang="en-US" altLang="zh-TW" dirty="0"/>
              <a:t>Output: accept or refuse</a:t>
            </a:r>
          </a:p>
          <a:p>
            <a:r>
              <a:rPr lang="en-US" altLang="zh-TW" dirty="0"/>
              <a:t>Medical Diagnosis</a:t>
            </a:r>
          </a:p>
          <a:p>
            <a:pPr lvl="1"/>
            <a:r>
              <a:rPr lang="en-US" altLang="zh-TW" dirty="0"/>
              <a:t>Input: current symptoms, age, gender, past medical history ……</a:t>
            </a:r>
          </a:p>
          <a:p>
            <a:pPr lvl="1"/>
            <a:r>
              <a:rPr lang="en-US" altLang="zh-TW" dirty="0"/>
              <a:t>Output: which kind of diseases</a:t>
            </a:r>
          </a:p>
          <a:p>
            <a:r>
              <a:rPr lang="en-US" altLang="zh-TW" dirty="0"/>
              <a:t>Handwritten character recognition</a:t>
            </a:r>
          </a:p>
          <a:p>
            <a:r>
              <a:rPr lang="en-US" altLang="zh-TW" dirty="0"/>
              <a:t>Face recognition </a:t>
            </a:r>
          </a:p>
          <a:p>
            <a:pPr lvl="1"/>
            <a:r>
              <a:rPr lang="en-US" altLang="zh-TW" dirty="0"/>
              <a:t>Input: image of a face, output: person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984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pic>
        <p:nvPicPr>
          <p:cNvPr id="17410" name="Picture 2" descr="http://npic7.edushi.com/cn/zixun/zh-chs/2016-07/15/4b76c314b30c4953956ad033017ae56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276" y="1370347"/>
            <a:ext cx="6805447" cy="382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「皮卡丘 png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5" y="5281465"/>
            <a:ext cx="1005221" cy="100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75722" y="5579244"/>
                <a:ext cx="20546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22" y="5579244"/>
                <a:ext cx="205460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891" y="5495201"/>
            <a:ext cx="657225" cy="619125"/>
          </a:xfrm>
          <a:prstGeom prst="rect">
            <a:avLst/>
          </a:prstGeom>
        </p:spPr>
      </p:pic>
      <p:pic>
        <p:nvPicPr>
          <p:cNvPr id="11" name="Picture 2" descr="「Squirtle png」的圖片搜尋結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26" y="5271796"/>
            <a:ext cx="1005221" cy="100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0077" y="5520868"/>
            <a:ext cx="638175" cy="657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185777" y="5611301"/>
                <a:ext cx="20546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777" y="5611301"/>
                <a:ext cx="2054601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2" name="Picture 4" descr="「妙蛙草　png」的圖片搜尋結果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782" y="5245552"/>
            <a:ext cx="1107401" cy="103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49148" y="5544678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248181" y="5634035"/>
                <a:ext cx="20546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181" y="5634035"/>
                <a:ext cx="2054601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4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do Classification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Training data for Classification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559393" y="1861611"/>
                <a:ext cx="1077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393" y="1861611"/>
                <a:ext cx="1077025" cy="369332"/>
              </a:xfrm>
              <a:prstGeom prst="rect">
                <a:avLst/>
              </a:prstGeom>
              <a:blipFill>
                <a:blip r:embed="rId2"/>
                <a:stretch>
                  <a:fillRect t="-14754" r="-17045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276720" y="1892388"/>
                <a:ext cx="10902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720" y="1892388"/>
                <a:ext cx="1090235" cy="369332"/>
              </a:xfrm>
              <a:prstGeom prst="rect">
                <a:avLst/>
              </a:prstGeom>
              <a:blipFill>
                <a:blip r:embed="rId3"/>
                <a:stretch>
                  <a:fillRect t="-14754" r="-16292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574421" y="1892388"/>
                <a:ext cx="11809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421" y="1892388"/>
                <a:ext cx="1180900" cy="369332"/>
              </a:xfrm>
              <a:prstGeom prst="rect">
                <a:avLst/>
              </a:prstGeom>
              <a:blipFill>
                <a:blip r:embed="rId4"/>
                <a:stretch>
                  <a:fillRect t="-14754" r="-10825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 rot="10800000" flipH="1" flipV="1">
                <a:off x="5129442" y="1800055"/>
                <a:ext cx="6882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H="1" flipV="1">
                <a:off x="5129442" y="1800055"/>
                <a:ext cx="68820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「皮卡丘 png」的圖片搜尋結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64" y="2261720"/>
            <a:ext cx="1005221" cy="100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6755" y="2430358"/>
            <a:ext cx="657225" cy="619125"/>
          </a:xfrm>
          <a:prstGeom prst="rect">
            <a:avLst/>
          </a:prstGeom>
        </p:spPr>
      </p:pic>
      <p:pic>
        <p:nvPicPr>
          <p:cNvPr id="10" name="Picture 2" descr="「Squirtle png」的圖片搜尋結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726" y="2351010"/>
            <a:ext cx="1005221" cy="100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1533" y="2392258"/>
            <a:ext cx="638175" cy="657225"/>
          </a:xfrm>
          <a:prstGeom prst="rect">
            <a:avLst/>
          </a:prstGeom>
        </p:spPr>
      </p:pic>
      <p:pic>
        <p:nvPicPr>
          <p:cNvPr id="12" name="Picture 4" descr="「妙蛙草　png」的圖片搜尋結果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828" y="2351010"/>
            <a:ext cx="1107401" cy="103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8656" y="2561942"/>
            <a:ext cx="609600" cy="6096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258536" y="4526183"/>
            <a:ext cx="76022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Training: Class 1 means the target is 1; Class 2 means the target is -1</a:t>
            </a:r>
          </a:p>
        </p:txBody>
      </p:sp>
      <p:sp>
        <p:nvSpPr>
          <p:cNvPr id="15" name="矩形 14"/>
          <p:cNvSpPr/>
          <p:nvPr/>
        </p:nvSpPr>
        <p:spPr>
          <a:xfrm>
            <a:off x="732331" y="3574605"/>
            <a:ext cx="43845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as Regression?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58536" y="4064518"/>
            <a:ext cx="42466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 as example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242392" y="5347978"/>
                <a:ext cx="651292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Testing: closer to 1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class 1; closer to -1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class 2 </a:t>
                </a: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2" y="5347978"/>
                <a:ext cx="6512929" cy="461665"/>
              </a:xfrm>
              <a:prstGeom prst="rect">
                <a:avLst/>
              </a:prstGeom>
              <a:blipFill>
                <a:blip r:embed="rId12"/>
                <a:stretch>
                  <a:fillRect l="-1498" t="-10526" r="-2247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475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4" grpId="0"/>
      <p:bldP spid="15" grpId="0"/>
      <p:bldP spid="16" grpId="0"/>
      <p:bldP spid="1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xmlns="" id="{1C484D5D-4032-4D90-AB36-CF08EA4E9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z="320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r>
              <a:rPr lang="en-US" altLang="zh-TW" sz="1800" dirty="0"/>
              <a:t>Multiple class: Class 1 means the target is 1; Class 2 means the target is 2; Class 3 means the target is 3 …… problematic</a:t>
            </a:r>
          </a:p>
          <a:p>
            <a:endParaRPr lang="en-US" altLang="zh-TW" sz="1800" dirty="0"/>
          </a:p>
        </p:txBody>
      </p:sp>
      <p:sp>
        <p:nvSpPr>
          <p:cNvPr id="24" name="矩形 23"/>
          <p:cNvSpPr/>
          <p:nvPr/>
        </p:nvSpPr>
        <p:spPr>
          <a:xfrm>
            <a:off x="511010" y="5173248"/>
            <a:ext cx="6511809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Penalize to the examples that are “too correct” …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742041"/>
            <a:ext cx="3895619" cy="3895724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006" y="748675"/>
            <a:ext cx="3786974" cy="3804135"/>
          </a:xfrm>
          <a:prstGeom prst="rect">
            <a:avLst/>
          </a:prstGeom>
        </p:spPr>
      </p:pic>
      <p:sp>
        <p:nvSpPr>
          <p:cNvPr id="35" name="文字方塊 34"/>
          <p:cNvSpPr txBox="1"/>
          <p:nvPr/>
        </p:nvSpPr>
        <p:spPr>
          <a:xfrm>
            <a:off x="7052417" y="5265581"/>
            <a:ext cx="1665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(Bishop, P186)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7266" y="2988913"/>
            <a:ext cx="1436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線接點 4"/>
          <p:cNvCxnSpPr/>
          <p:nvPr/>
        </p:nvCxnSpPr>
        <p:spPr>
          <a:xfrm flipV="1">
            <a:off x="849086" y="807457"/>
            <a:ext cx="2201368" cy="229023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V="1">
            <a:off x="5201751" y="807456"/>
            <a:ext cx="2031806" cy="21138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5201751" y="1028701"/>
            <a:ext cx="3356619" cy="1448281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1949770" y="4483416"/>
            <a:ext cx="1436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161603" y="4422178"/>
            <a:ext cx="1436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518476" y="2476982"/>
            <a:ext cx="596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266144" y="2486589"/>
            <a:ext cx="596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827771" y="885209"/>
            <a:ext cx="1436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2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114921" y="2909299"/>
            <a:ext cx="1436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013262" y="985657"/>
            <a:ext cx="1436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2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57626" y="2068028"/>
            <a:ext cx="476517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224437" y="2118451"/>
            <a:ext cx="476517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307969" y="1391747"/>
            <a:ext cx="476517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493460" y="1496515"/>
            <a:ext cx="476517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157803" y="3740757"/>
            <a:ext cx="283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b + w</a:t>
            </a:r>
            <a:r>
              <a:rPr lang="en-US" altLang="zh-TW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w</a:t>
            </a:r>
            <a:r>
              <a:rPr lang="en-US" altLang="zh-TW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875826" y="312463"/>
            <a:ext cx="2837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+ w</a:t>
            </a:r>
            <a:r>
              <a:rPr lang="en-US" altLang="zh-TW" sz="20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0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w</a:t>
            </a:r>
            <a:r>
              <a:rPr lang="en-US" altLang="zh-TW" sz="20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0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 </a:t>
            </a:r>
            <a:endParaRPr lang="zh-TW" altLang="en-US" sz="2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632885" y="2885224"/>
            <a:ext cx="815551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&gt;&gt;1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598517" y="3702496"/>
            <a:ext cx="937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6551835" y="312463"/>
            <a:ext cx="2359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decrease error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手繪多邊形: 圖案 21"/>
          <p:cNvSpPr/>
          <p:nvPr/>
        </p:nvSpPr>
        <p:spPr>
          <a:xfrm>
            <a:off x="7170057" y="1016000"/>
            <a:ext cx="508000" cy="319314"/>
          </a:xfrm>
          <a:custGeom>
            <a:avLst/>
            <a:gdLst>
              <a:gd name="connsiteX0" fmla="*/ 0 w 508000"/>
              <a:gd name="connsiteY0" fmla="*/ 0 h 319314"/>
              <a:gd name="connsiteX1" fmla="*/ 406400 w 508000"/>
              <a:gd name="connsiteY1" fmla="*/ 58057 h 319314"/>
              <a:gd name="connsiteX2" fmla="*/ 508000 w 508000"/>
              <a:gd name="connsiteY2" fmla="*/ 319314 h 31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319314">
                <a:moveTo>
                  <a:pt x="0" y="0"/>
                </a:moveTo>
                <a:cubicBezTo>
                  <a:pt x="160866" y="2419"/>
                  <a:pt x="321733" y="4838"/>
                  <a:pt x="406400" y="58057"/>
                </a:cubicBezTo>
                <a:cubicBezTo>
                  <a:pt x="491067" y="111276"/>
                  <a:pt x="499533" y="215295"/>
                  <a:pt x="508000" y="31931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4" grpId="0" animBg="1"/>
      <p:bldP spid="35" grpId="0"/>
      <p:bldP spid="25" grpId="0"/>
      <p:bldP spid="26" grpId="0"/>
      <p:bldP spid="29" grpId="0"/>
      <p:bldP spid="30" grpId="0"/>
      <p:bldP spid="19" grpId="0" animBg="1"/>
      <p:bldP spid="31" grpId="0" animBg="1"/>
      <p:bldP spid="33" grpId="0" animBg="1"/>
      <p:bldP spid="36" grpId="0" animBg="1"/>
      <p:bldP spid="20" grpId="0"/>
      <p:bldP spid="37" grpId="0"/>
      <p:bldP spid="38" grpId="0" animBg="1"/>
      <p:bldP spid="21" grpId="0"/>
      <p:bldP spid="39" grpId="0"/>
      <p:bldP spid="2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12"/>
          <p:cNvGraphicFramePr>
            <a:graphicFrameLocks noChangeAspect="1"/>
          </p:cNvGraphicFramePr>
          <p:nvPr/>
        </p:nvGraphicFramePr>
        <p:xfrm>
          <a:off x="2433844" y="1941520"/>
          <a:ext cx="2538412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8" name="方程式" r:id="rId4" imgW="914400" imgH="342720" progId="Equation.3">
                  <p:embed/>
                </p:oleObj>
              </mc:Choice>
              <mc:Fallback>
                <p:oleObj name="方程式" r:id="rId4" imgW="914400" imgH="342720" progId="Equation.3">
                  <p:embed/>
                  <p:pic>
                    <p:nvPicPr>
                      <p:cNvPr id="3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844" y="1941520"/>
                        <a:ext cx="2538412" cy="9477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1: Function Set</a:t>
            </a:r>
            <a:endParaRPr lang="zh-TW" altLang="en-US" dirty="0"/>
          </a:p>
        </p:txBody>
      </p:sp>
      <p:sp>
        <p:nvSpPr>
          <p:cNvPr id="20" name="内容占位符 19">
            <a:extLst>
              <a:ext uri="{FF2B5EF4-FFF2-40B4-BE49-F238E27FC236}">
                <a16:creationId xmlns:a16="http://schemas.microsoft.com/office/drawing/2014/main" xmlns="" id="{D16400B9-C0F6-48C2-A3D3-16AE550DC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4798669" y="3488664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873323" y="4510282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99029" y="1897810"/>
            <a:ext cx="596697" cy="31839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18" idx="3"/>
            <a:endCxn id="22" idx="1"/>
          </p:cNvCxnSpPr>
          <p:nvPr/>
        </p:nvCxnSpPr>
        <p:spPr>
          <a:xfrm flipV="1">
            <a:off x="788106" y="3499109"/>
            <a:ext cx="2145559" cy="1253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4088237" y="2990203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aphicFrame>
        <p:nvGraphicFramePr>
          <p:cNvPr id="8" name="Object 12"/>
          <p:cNvGraphicFramePr>
            <a:graphicFrameLocks noChangeAspect="1"/>
          </p:cNvGraphicFramePr>
          <p:nvPr/>
        </p:nvGraphicFramePr>
        <p:xfrm>
          <a:off x="3617303" y="3101630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9" name="方程式" r:id="rId6" imgW="126720" imgH="126720" progId="Equation.3">
                  <p:embed/>
                </p:oleObj>
              </mc:Choice>
              <mc:Fallback>
                <p:oleObj name="方程式" r:id="rId6" imgW="126720" imgH="126720" progId="Equation.3">
                  <p:embed/>
                  <p:pic>
                    <p:nvPicPr>
                      <p:cNvPr id="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7303" y="3101630"/>
                        <a:ext cx="352425" cy="3508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/>
        </p:nvGraphicFramePr>
        <p:xfrm>
          <a:off x="1241805" y="2006407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0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805" y="2006407"/>
                        <a:ext cx="493713" cy="595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/>
          <p:cNvGraphicFramePr>
            <a:graphicFrameLocks noChangeAspect="1"/>
          </p:cNvGraphicFramePr>
          <p:nvPr/>
        </p:nvGraphicFramePr>
        <p:xfrm>
          <a:off x="1282025" y="2914881"/>
          <a:ext cx="493712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1" name="方程式" r:id="rId10" imgW="177480" imgH="228600" progId="Equation.3">
                  <p:embed/>
                </p:oleObj>
              </mc:Choice>
              <mc:Fallback>
                <p:oleObj name="方程式" r:id="rId10" imgW="177480" imgH="228600" progId="Equation.3">
                  <p:embed/>
                  <p:pic>
                    <p:nvPicPr>
                      <p:cNvPr id="1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025" y="2914881"/>
                        <a:ext cx="493712" cy="630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/>
        </p:nvGraphicFramePr>
        <p:xfrm>
          <a:off x="1241805" y="4050873"/>
          <a:ext cx="493712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2" name="方程式" r:id="rId12" imgW="177480" imgH="215640" progId="Equation.3">
                  <p:embed/>
                </p:oleObj>
              </mc:Choice>
              <mc:Fallback>
                <p:oleObj name="方程式" r:id="rId12" imgW="177480" imgH="215640" progId="Equation.3">
                  <p:embed/>
                  <p:pic>
                    <p:nvPicPr>
                      <p:cNvPr id="1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805" y="4050873"/>
                        <a:ext cx="493712" cy="595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線單箭頭接點 11"/>
          <p:cNvCxnSpPr/>
          <p:nvPr/>
        </p:nvCxnSpPr>
        <p:spPr>
          <a:xfrm flipV="1">
            <a:off x="3275179" y="3468507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5" idx="3"/>
            <a:endCxn id="22" idx="1"/>
          </p:cNvCxnSpPr>
          <p:nvPr/>
        </p:nvCxnSpPr>
        <p:spPr>
          <a:xfrm>
            <a:off x="795726" y="3489780"/>
            <a:ext cx="2137939" cy="9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1"/>
          </p:cNvCxnSpPr>
          <p:nvPr/>
        </p:nvCxnSpPr>
        <p:spPr>
          <a:xfrm>
            <a:off x="795726" y="2213577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 rot="5400000">
            <a:off x="191831" y="387824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/>
        </p:nvGraphicFramePr>
        <p:xfrm>
          <a:off x="280775" y="1855034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3" name="方程式" r:id="rId14" imgW="177480" imgH="228600" progId="Equation.3">
                  <p:embed/>
                </p:oleObj>
              </mc:Choice>
              <mc:Fallback>
                <p:oleObj name="方程式" r:id="rId14" imgW="177480" imgH="22860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775" y="1855034"/>
                        <a:ext cx="495300" cy="630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/>
        </p:nvGraphicFramePr>
        <p:xfrm>
          <a:off x="280775" y="3070652"/>
          <a:ext cx="4953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4" name="方程式" r:id="rId16" imgW="177480" imgH="241200" progId="Equation.3">
                  <p:embed/>
                </p:oleObj>
              </mc:Choice>
              <mc:Fallback>
                <p:oleObj name="方程式" r:id="rId16" imgW="177480" imgH="24120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775" y="3070652"/>
                        <a:ext cx="495300" cy="6651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2"/>
          <p:cNvGraphicFramePr>
            <a:graphicFrameLocks noChangeAspect="1"/>
          </p:cNvGraphicFramePr>
          <p:nvPr/>
        </p:nvGraphicFramePr>
        <p:xfrm>
          <a:off x="272829" y="4436609"/>
          <a:ext cx="496887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5" name="方程式" r:id="rId18" imgW="177480" imgH="228600" progId="Equation.3">
                  <p:embed/>
                </p:oleObj>
              </mc:Choice>
              <mc:Fallback>
                <p:oleObj name="方程式" r:id="rId18" imgW="177480" imgH="228600" progId="Equation.3">
                  <p:embed/>
                  <p:pic>
                    <p:nvPicPr>
                      <p:cNvPr id="1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29" y="4436609"/>
                        <a:ext cx="496887" cy="630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/>
          <p:cNvGrpSpPr/>
          <p:nvPr/>
        </p:nvGrpSpPr>
        <p:grpSpPr>
          <a:xfrm>
            <a:off x="2933665" y="3238949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/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46" name="方程式" r:id="rId20" imgW="139680" imgH="139680" progId="Equation.3">
                    <p:embed/>
                  </p:oleObj>
                </mc:Choice>
                <mc:Fallback>
                  <p:oleObj name="方程式" r:id="rId20" imgW="139680" imgH="139680" progId="Equation.3">
                    <p:embed/>
                    <p:pic>
                      <p:nvPicPr>
                        <p:cNvPr id="2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12"/>
          <p:cNvGraphicFramePr>
            <a:graphicFrameLocks noChangeAspect="1"/>
          </p:cNvGraphicFramePr>
          <p:nvPr/>
        </p:nvGraphicFramePr>
        <p:xfrm>
          <a:off x="2991361" y="4592800"/>
          <a:ext cx="354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7" name="方程式" r:id="rId22" imgW="126720" imgH="177480" progId="Equation.3">
                  <p:embed/>
                </p:oleObj>
              </mc:Choice>
              <mc:Fallback>
                <p:oleObj name="方程式" r:id="rId22" imgW="126720" imgH="17748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1361" y="4592800"/>
                        <a:ext cx="354012" cy="488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V="1">
            <a:off x="3184872" y="3769712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12"/>
          <p:cNvGraphicFramePr>
            <a:graphicFrameLocks noChangeAspect="1"/>
          </p:cNvGraphicFramePr>
          <p:nvPr/>
        </p:nvGraphicFramePr>
        <p:xfrm>
          <a:off x="4155628" y="3185767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8" name="方程式" r:id="rId24" imgW="317160" imgH="215640" progId="Equation.3">
                  <p:embed/>
                </p:oleObj>
              </mc:Choice>
              <mc:Fallback>
                <p:oleObj name="方程式" r:id="rId24" imgW="317160" imgH="215640" progId="Equation.3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5628" y="3185767"/>
                        <a:ext cx="787400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文字方塊 40"/>
          <p:cNvSpPr txBox="1"/>
          <p:nvPr/>
        </p:nvSpPr>
        <p:spPr>
          <a:xfrm rot="5400000">
            <a:off x="185030" y="255334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2" name="文字方塊 41"/>
          <p:cNvSpPr txBox="1"/>
          <p:nvPr/>
        </p:nvSpPr>
        <p:spPr>
          <a:xfrm rot="5400000">
            <a:off x="1217933" y="361168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3" name="文字方塊 42"/>
          <p:cNvSpPr txBox="1"/>
          <p:nvPr/>
        </p:nvSpPr>
        <p:spPr>
          <a:xfrm rot="5400000">
            <a:off x="1210408" y="263563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5672890" y="3243605"/>
                <a:ext cx="1687129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890" y="3243605"/>
                <a:ext cx="1687129" cy="44980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1074057" y="1855034"/>
            <a:ext cx="4185716" cy="33242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0" name="群組 39"/>
          <p:cNvGrpSpPr/>
          <p:nvPr/>
        </p:nvGrpSpPr>
        <p:grpSpPr>
          <a:xfrm>
            <a:off x="3793515" y="4139854"/>
            <a:ext cx="5297714" cy="2078894"/>
            <a:chOff x="3566162" y="4678338"/>
            <a:chExt cx="5297714" cy="2078894"/>
          </a:xfrm>
        </p:grpSpPr>
        <p:sp>
          <p:nvSpPr>
            <p:cNvPr id="45" name="圓角矩形圖說文字 63"/>
            <p:cNvSpPr/>
            <p:nvPr/>
          </p:nvSpPr>
          <p:spPr>
            <a:xfrm>
              <a:off x="3566162" y="4678338"/>
              <a:ext cx="5297714" cy="2078894"/>
            </a:xfrm>
            <a:prstGeom prst="wedgeRoundRectCallout">
              <a:avLst>
                <a:gd name="adj1" fmla="val -36525"/>
                <a:gd name="adj2" fmla="val -65840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6" name="群組 45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49" name="圖片 48"/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50" name="Object 12"/>
              <p:cNvGraphicFramePr>
                <a:graphicFrameLocks noChangeAspect="1"/>
              </p:cNvGraphicFramePr>
              <p:nvPr/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149" name="方程式" r:id="rId28" imgW="317160" imgH="215640" progId="Equation.3">
                      <p:embed/>
                    </p:oleObj>
                  </mc:Choice>
                  <mc:Fallback>
                    <p:oleObj name="方程式" r:id="rId28" imgW="317160" imgH="215640" progId="Equation.3">
                      <p:embed/>
                      <p:pic>
                        <p:nvPicPr>
                          <p:cNvPr id="5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" name="Object 12"/>
              <p:cNvGraphicFramePr>
                <a:graphicFrameLocks noChangeAspect="1"/>
              </p:cNvGraphicFramePr>
              <p:nvPr/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150" name="方程式" r:id="rId30" imgW="126720" imgH="126720" progId="Equation.3">
                      <p:embed/>
                    </p:oleObj>
                  </mc:Choice>
                  <mc:Fallback>
                    <p:oleObj name="方程式" r:id="rId30" imgW="126720" imgH="126720" progId="Equation.3">
                      <p:embed/>
                      <p:pic>
                        <p:nvPicPr>
                          <p:cNvPr id="51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7" name="Object 12"/>
            <p:cNvGraphicFramePr>
              <a:graphicFrameLocks noChangeAspect="1"/>
            </p:cNvGraphicFramePr>
            <p:nvPr/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51" name="方程式" r:id="rId32" imgW="863280" imgH="393480" progId="Equation.3">
                    <p:embed/>
                  </p:oleObj>
                </mc:Choice>
                <mc:Fallback>
                  <p:oleObj name="方程式" r:id="rId32" imgW="863280" imgH="393480" progId="Equation.3">
                    <p:embed/>
                    <p:pic>
                      <p:nvPicPr>
                        <p:cNvPr id="4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文字方塊 47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Sigmoid Function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5134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4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089294" y="81402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257800" y="109911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5713686" y="733112"/>
                <a:ext cx="2983894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686" y="733112"/>
                <a:ext cx="2983894" cy="896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-142410" y="919776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433572" y="705002"/>
                <a:ext cx="3597331" cy="98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572" y="705002"/>
                <a:ext cx="3597331" cy="9819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-142410" y="2909040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-116282" y="4630893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-301876" y="2217495"/>
            <a:ext cx="9714686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5393844" y="-203815"/>
            <a:ext cx="0" cy="718139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885989" y="1699609"/>
            <a:ext cx="3301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between 0 and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745811" y="1680868"/>
            <a:ext cx="262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any value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63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3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DE6CB82A-273F-45CF-92BA-A8463EBC6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907" y="2071006"/>
            <a:ext cx="4571993" cy="179076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function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/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0" name="方程式" r:id="rId5" imgW="520560" imgH="215640" progId="Equation.3">
                  <p:embed/>
                </p:oleObj>
              </mc:Choice>
              <mc:Fallback>
                <p:oleObj name="方程式" r:id="rId5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/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21" name="方程式" r:id="rId7" imgW="990360" imgH="215640" progId="Equation.3">
                    <p:embed/>
                  </p:oleObj>
                </mc:Choice>
                <mc:Fallback>
                  <p:oleObj name="方程式" r:id="rId7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“cat”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Recognition: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圓柱 22"/>
          <p:cNvSpPr/>
          <p:nvPr/>
        </p:nvSpPr>
        <p:spPr>
          <a:xfrm>
            <a:off x="1029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891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Goodness of function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altLang="zh-TW" sz="2400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869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9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141746" y="2697133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Better!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076620" y="6115145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“monkey”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6342" y="5040061"/>
            <a:ext cx="931280" cy="1051432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9904" y="5040061"/>
            <a:ext cx="899978" cy="1075096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6687680" y="6132511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“cat”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7870094" y="609526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“dog”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2164" y="5051881"/>
            <a:ext cx="823790" cy="1063264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971073" y="5295624"/>
            <a:ext cx="2185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input: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897982" y="6091493"/>
            <a:ext cx="2251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output: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923907" y="4888078"/>
            <a:ext cx="5947138" cy="1723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80A6E19A-A23B-40AA-BE45-9FE4299D3700}"/>
              </a:ext>
            </a:extLst>
          </p:cNvPr>
          <p:cNvSpPr txBox="1"/>
          <p:nvPr/>
        </p:nvSpPr>
        <p:spPr>
          <a:xfrm>
            <a:off x="3321454" y="4353032"/>
            <a:ext cx="329845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46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36" grpId="0" animBg="1"/>
      <p:bldP spid="37" grpId="0"/>
      <p:bldP spid="40" grpId="0"/>
      <p:bldP spid="41" grpId="0"/>
      <p:bldP spid="44" grpId="0"/>
      <p:bldP spid="45" grpId="0"/>
      <p:bldP spid="26" grpId="0" animBg="1"/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089294" y="81402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257800" y="109911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-142410" y="919776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142410" y="2909040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-301876" y="2217495"/>
            <a:ext cx="9714686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5393844" y="-203815"/>
            <a:ext cx="0" cy="4732272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885989" y="1699609"/>
            <a:ext cx="3301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between 0 and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745811" y="1680868"/>
            <a:ext cx="262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any value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520284" y="3447629"/>
                <a:ext cx="3225947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284" y="3447629"/>
                <a:ext cx="3225947" cy="896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388668" y="2944407"/>
                <a:ext cx="41269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TW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class 1, </a:t>
                </a:r>
                <a:r>
                  <a:rPr lang="en-US" altLang="zh-TW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class 2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668" y="2944407"/>
                <a:ext cx="4126978" cy="461665"/>
              </a:xfrm>
              <a:prstGeom prst="rect">
                <a:avLst/>
              </a:prstGeom>
              <a:blipFill>
                <a:blip r:embed="rId4"/>
                <a:stretch>
                  <a:fillRect l="-44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369618" y="2392108"/>
                <a:ext cx="31917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618" y="2392108"/>
                <a:ext cx="3191755" cy="461665"/>
              </a:xfrm>
              <a:prstGeom prst="rect">
                <a:avLst/>
              </a:prstGeom>
              <a:blipFill>
                <a:blip r:embed="rId5"/>
                <a:stretch>
                  <a:fillRect l="-3059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1385841" y="2889031"/>
            <a:ext cx="3734436" cy="558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463051" y="3466088"/>
                <a:ext cx="3592843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b="0" i="1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051" y="3466088"/>
                <a:ext cx="3592843" cy="8962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504339" y="2410872"/>
                <a:ext cx="31917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339" y="2410872"/>
                <a:ext cx="3191755" cy="461665"/>
              </a:xfrm>
              <a:prstGeom prst="rect">
                <a:avLst/>
              </a:prstGeom>
              <a:blipFill>
                <a:blip r:embed="rId7"/>
                <a:stretch>
                  <a:fillRect l="-305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527089" y="2947500"/>
                <a:ext cx="28699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TW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real number</a:t>
                </a:r>
                <a:endParaRPr lang="zh-TW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089" y="2947500"/>
                <a:ext cx="2869959" cy="461665"/>
              </a:xfrm>
              <a:prstGeom prst="rect">
                <a:avLst/>
              </a:prstGeom>
              <a:blipFill>
                <a:blip r:embed="rId8"/>
                <a:stretch>
                  <a:fillRect l="-638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/>
              <p:cNvSpPr txBox="1"/>
              <p:nvPr/>
            </p:nvSpPr>
            <p:spPr>
              <a:xfrm>
                <a:off x="1188953" y="5606039"/>
                <a:ext cx="7586116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953" y="5606039"/>
                <a:ext cx="7586116" cy="41684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>
            <a:off x="784133" y="5115211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entropy: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-344383" y="4528457"/>
            <a:ext cx="9714686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5713686" y="733112"/>
                <a:ext cx="2983894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686" y="733112"/>
                <a:ext cx="2983894" cy="8962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1433572" y="705002"/>
                <a:ext cx="3597331" cy="98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572" y="705002"/>
                <a:ext cx="3597331" cy="9819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685530" y="5094367"/>
            <a:ext cx="8089539" cy="106057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61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 Entropy </a:t>
            </a:r>
            <a:r>
              <a:rPr lang="en-US" altLang="zh-TW" dirty="0" err="1"/>
              <a:t>v.s</a:t>
            </a:r>
            <a:r>
              <a:rPr lang="en-US" altLang="zh-TW" dirty="0"/>
              <a:t>. Square Error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533" y="1589091"/>
            <a:ext cx="5881177" cy="435133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454312" y="3333804"/>
            <a:ext cx="1002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51762" y="5578549"/>
            <a:ext cx="10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795705" y="5478764"/>
            <a:ext cx="10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143553" y="2218250"/>
            <a:ext cx="1248228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Entropy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303809" y="4214462"/>
            <a:ext cx="1211541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3002132" y="3064080"/>
            <a:ext cx="203200" cy="203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3007942" y="4792598"/>
            <a:ext cx="203200" cy="203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3169315" y="3218789"/>
            <a:ext cx="514481" cy="58335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3212418" y="4821393"/>
            <a:ext cx="172928" cy="5829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74042" y="6490742"/>
            <a:ext cx="6202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http://jmlr.org/proceedings/papers/v9/glorot10a/glorot10a.pdf</a:t>
            </a:r>
          </a:p>
        </p:txBody>
      </p:sp>
    </p:spTree>
    <p:extLst>
      <p:ext uri="{BB962C8B-B14F-4D97-AF65-F5344CB8AC3E}">
        <p14:creationId xmlns:p14="http://schemas.microsoft.com/office/powerpoint/2010/main" val="194953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089294" y="81402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257800" y="109911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-142410" y="919776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-142410" y="2909040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-301876" y="2217495"/>
            <a:ext cx="9714686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5393844" y="-203815"/>
            <a:ext cx="0" cy="4732272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885989" y="1699609"/>
            <a:ext cx="3301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between 0 and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745811" y="1680868"/>
            <a:ext cx="262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any value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520284" y="3447629"/>
                <a:ext cx="3225947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284" y="3447629"/>
                <a:ext cx="3225947" cy="896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388668" y="2944407"/>
                <a:ext cx="41269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TW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class 1, </a:t>
                </a:r>
                <a:r>
                  <a:rPr lang="en-US" altLang="zh-TW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class 2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668" y="2944407"/>
                <a:ext cx="4126978" cy="461665"/>
              </a:xfrm>
              <a:prstGeom prst="rect">
                <a:avLst/>
              </a:prstGeom>
              <a:blipFill>
                <a:blip r:embed="rId4"/>
                <a:stretch>
                  <a:fillRect l="-44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369618" y="2392108"/>
                <a:ext cx="31917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618" y="2392108"/>
                <a:ext cx="3191755" cy="461665"/>
              </a:xfrm>
              <a:prstGeom prst="rect">
                <a:avLst/>
              </a:prstGeom>
              <a:blipFill>
                <a:blip r:embed="rId5"/>
                <a:stretch>
                  <a:fillRect l="-3059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1385841" y="2889031"/>
            <a:ext cx="3734436" cy="558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463051" y="3466088"/>
                <a:ext cx="3592843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b="0" i="1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051" y="3466088"/>
                <a:ext cx="3592843" cy="8962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504339" y="2410872"/>
                <a:ext cx="31917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339" y="2410872"/>
                <a:ext cx="3191755" cy="461665"/>
              </a:xfrm>
              <a:prstGeom prst="rect">
                <a:avLst/>
              </a:prstGeom>
              <a:blipFill>
                <a:blip r:embed="rId7"/>
                <a:stretch>
                  <a:fillRect l="-305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527089" y="2947500"/>
                <a:ext cx="28699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TW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real number</a:t>
                </a:r>
                <a:endParaRPr lang="zh-TW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089" y="2947500"/>
                <a:ext cx="2869959" cy="461665"/>
              </a:xfrm>
              <a:prstGeom prst="rect">
                <a:avLst/>
              </a:prstGeom>
              <a:blipFill>
                <a:blip r:embed="rId8"/>
                <a:stretch>
                  <a:fillRect l="-638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接點 24"/>
          <p:cNvCxnSpPr/>
          <p:nvPr/>
        </p:nvCxnSpPr>
        <p:spPr>
          <a:xfrm>
            <a:off x="-344383" y="4528457"/>
            <a:ext cx="9714686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5713686" y="733112"/>
                <a:ext cx="2983894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686" y="733112"/>
                <a:ext cx="2983894" cy="8962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1433572" y="705002"/>
                <a:ext cx="3597331" cy="98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572" y="705002"/>
                <a:ext cx="3597331" cy="9819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/>
          <p:cNvSpPr txBox="1"/>
          <p:nvPr/>
        </p:nvSpPr>
        <p:spPr>
          <a:xfrm>
            <a:off x="-100059" y="5347796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3733523" y="5655585"/>
                <a:ext cx="5164555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523" y="5655585"/>
                <a:ext cx="5164555" cy="9885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3733523" y="4628438"/>
                <a:ext cx="5164555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523" y="4628438"/>
                <a:ext cx="5164555" cy="9885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1343490" y="4849923"/>
            <a:ext cx="2499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343490" y="5824884"/>
            <a:ext cx="2499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線接點 34"/>
          <p:cNvCxnSpPr/>
          <p:nvPr/>
        </p:nvCxnSpPr>
        <p:spPr>
          <a:xfrm>
            <a:off x="6375306" y="5311588"/>
            <a:ext cx="1883323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6375306" y="6363875"/>
            <a:ext cx="1883323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10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2" grpId="0"/>
      <p:bldP spid="3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6764" y="196334"/>
            <a:ext cx="45063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Multi-class Classification</a:t>
            </a:r>
            <a:endParaRPr lang="zh-TW" altLang="en-US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09337" y="998621"/>
            <a:ext cx="54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6636" y="1484396"/>
            <a:ext cx="54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7656" y="1962169"/>
            <a:ext cx="54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054766" y="1041386"/>
                <a:ext cx="8576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766" y="1041386"/>
                <a:ext cx="857607" cy="369332"/>
              </a:xfrm>
              <a:prstGeom prst="rect">
                <a:avLst/>
              </a:prstGeom>
              <a:blipFill>
                <a:blip r:embed="rId4"/>
                <a:stretch>
                  <a:fillRect l="-4255" r="-2128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042066" y="1527161"/>
                <a:ext cx="8713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066" y="1527161"/>
                <a:ext cx="871329" cy="369332"/>
              </a:xfrm>
              <a:prstGeom prst="rect">
                <a:avLst/>
              </a:prstGeom>
              <a:blipFill>
                <a:blip r:embed="rId5"/>
                <a:stretch>
                  <a:fillRect l="-4895" r="-2098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029366" y="2003932"/>
                <a:ext cx="8713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366" y="2003932"/>
                <a:ext cx="871328" cy="369332"/>
              </a:xfrm>
              <a:prstGeom prst="rect">
                <a:avLst/>
              </a:prstGeom>
              <a:blipFill>
                <a:blip r:embed="rId6"/>
                <a:stretch>
                  <a:fillRect l="-4895" r="-2098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253615" y="1020699"/>
                <a:ext cx="22090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615" y="1020699"/>
                <a:ext cx="2209066" cy="369332"/>
              </a:xfrm>
              <a:prstGeom prst="rect">
                <a:avLst/>
              </a:prstGeom>
              <a:blipFill>
                <a:blip r:embed="rId7"/>
                <a:stretch>
                  <a:fillRect l="-1105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253615" y="1535196"/>
                <a:ext cx="22299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615" y="1535196"/>
                <a:ext cx="2229906" cy="369332"/>
              </a:xfrm>
              <a:prstGeom prst="rect">
                <a:avLst/>
              </a:prstGeom>
              <a:blipFill>
                <a:blip r:embed="rId8"/>
                <a:stretch>
                  <a:fillRect l="-1096" r="-274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2258784" y="2005653"/>
                <a:ext cx="22299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784" y="2005653"/>
                <a:ext cx="2229906" cy="369332"/>
              </a:xfrm>
              <a:prstGeom prst="rect">
                <a:avLst/>
              </a:prstGeom>
              <a:blipFill>
                <a:blip r:embed="rId9"/>
                <a:stretch>
                  <a:fillRect l="-1096" r="-274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4358189" y="357250"/>
            <a:ext cx="258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 classes as example)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6848" y="2705869"/>
            <a:ext cx="5556352" cy="38600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688760" y="4414080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688760" y="5300006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688760" y="3526101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1322853" y="3228558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1322853" y="4116537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1322853" y="5002463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915279"/>
              </p:ext>
            </p:extLst>
          </p:nvPr>
        </p:nvGraphicFramePr>
        <p:xfrm>
          <a:off x="363538" y="3267075"/>
          <a:ext cx="3524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0" name="方程式" r:id="rId10" imgW="164880" imgH="228600" progId="Equation.3">
                  <p:embed/>
                </p:oleObj>
              </mc:Choice>
              <mc:Fallback>
                <p:oleObj name="方程式" r:id="rId10" imgW="164880" imgH="228600" progId="Equation.3">
                  <p:embed/>
                  <p:pic>
                    <p:nvPicPr>
                      <p:cNvPr id="2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3267075"/>
                        <a:ext cx="35242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706392"/>
              </p:ext>
            </p:extLst>
          </p:nvPr>
        </p:nvGraphicFramePr>
        <p:xfrm>
          <a:off x="328613" y="4154488"/>
          <a:ext cx="3524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1" name="方程式" r:id="rId12" imgW="164880" imgH="228600" progId="Equation.3">
                  <p:embed/>
                </p:oleObj>
              </mc:Choice>
              <mc:Fallback>
                <p:oleObj name="方程式" r:id="rId12" imgW="164880" imgH="228600" progId="Equation.3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4154488"/>
                        <a:ext cx="3524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450325"/>
              </p:ext>
            </p:extLst>
          </p:nvPr>
        </p:nvGraphicFramePr>
        <p:xfrm>
          <a:off x="361950" y="5002213"/>
          <a:ext cx="352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2" name="方程式" r:id="rId14" imgW="164880" imgH="241200" progId="Equation.3">
                  <p:embed/>
                </p:oleObj>
              </mc:Choice>
              <mc:Fallback>
                <p:oleObj name="方程式" r:id="rId14" imgW="164880" imgH="24120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5002213"/>
                        <a:ext cx="35242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字方塊 29"/>
          <p:cNvSpPr txBox="1"/>
          <p:nvPr/>
        </p:nvSpPr>
        <p:spPr>
          <a:xfrm>
            <a:off x="1750798" y="2629707"/>
            <a:ext cx="3614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zh-TW" altLang="en-US" sz="24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344020"/>
              </p:ext>
            </p:extLst>
          </p:nvPr>
        </p:nvGraphicFramePr>
        <p:xfrm>
          <a:off x="1507910" y="3395699"/>
          <a:ext cx="24288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3" name="方程式" r:id="rId16" imgW="114120" imgH="139680" progId="Equation.3">
                  <p:embed/>
                </p:oleObj>
              </mc:Choice>
              <mc:Fallback>
                <p:oleObj name="方程式" r:id="rId16" imgW="114120" imgH="139680" progId="Equation.3">
                  <p:embed/>
                  <p:pic>
                    <p:nvPicPr>
                      <p:cNvPr id="3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7910" y="3395699"/>
                        <a:ext cx="242888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839175"/>
              </p:ext>
            </p:extLst>
          </p:nvPr>
        </p:nvGraphicFramePr>
        <p:xfrm>
          <a:off x="1498385" y="4286286"/>
          <a:ext cx="2444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4" name="方程式" r:id="rId18" imgW="114120" imgH="139680" progId="Equation.3">
                  <p:embed/>
                </p:oleObj>
              </mc:Choice>
              <mc:Fallback>
                <p:oleObj name="方程式" r:id="rId18" imgW="114120" imgH="139680" progId="Equation.3">
                  <p:embed/>
                  <p:pic>
                    <p:nvPicPr>
                      <p:cNvPr id="3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385" y="4286286"/>
                        <a:ext cx="24447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262751"/>
              </p:ext>
            </p:extLst>
          </p:nvPr>
        </p:nvGraphicFramePr>
        <p:xfrm>
          <a:off x="1530135" y="5159411"/>
          <a:ext cx="2444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5" name="方程式" r:id="rId20" imgW="114120" imgH="139680" progId="Equation.3">
                  <p:embed/>
                </p:oleObj>
              </mc:Choice>
              <mc:Fallback>
                <p:oleObj name="方程式" r:id="rId20" imgW="114120" imgH="139680" progId="Equation.3">
                  <p:embed/>
                  <p:pic>
                    <p:nvPicPr>
                      <p:cNvPr id="3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0135" y="5159411"/>
                        <a:ext cx="24447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直線單箭頭接點 33"/>
          <p:cNvCxnSpPr/>
          <p:nvPr/>
        </p:nvCxnSpPr>
        <p:spPr>
          <a:xfrm flipV="1">
            <a:off x="1917939" y="4414082"/>
            <a:ext cx="1182913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917939" y="5300006"/>
            <a:ext cx="17353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1917939" y="3526101"/>
            <a:ext cx="5043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708181"/>
              </p:ext>
            </p:extLst>
          </p:nvPr>
        </p:nvGraphicFramePr>
        <p:xfrm>
          <a:off x="2487613" y="3186113"/>
          <a:ext cx="433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6" name="方程式" r:id="rId22" imgW="203040" imgH="228600" progId="Equation.3">
                  <p:embed/>
                </p:oleObj>
              </mc:Choice>
              <mc:Fallback>
                <p:oleObj name="方程式" r:id="rId22" imgW="203040" imgH="22860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613" y="3186113"/>
                        <a:ext cx="433387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82178"/>
              </p:ext>
            </p:extLst>
          </p:nvPr>
        </p:nvGraphicFramePr>
        <p:xfrm>
          <a:off x="3205163" y="4127500"/>
          <a:ext cx="433387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7" name="方程式" r:id="rId24" imgW="203040" imgH="228600" progId="Equation.3">
                  <p:embed/>
                </p:oleObj>
              </mc:Choice>
              <mc:Fallback>
                <p:oleObj name="方程式" r:id="rId24" imgW="203040" imgH="228600" progId="Equation.3">
                  <p:embed/>
                  <p:pic>
                    <p:nvPicPr>
                      <p:cNvPr id="3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5163" y="4127500"/>
                        <a:ext cx="433387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516806"/>
              </p:ext>
            </p:extLst>
          </p:nvPr>
        </p:nvGraphicFramePr>
        <p:xfrm>
          <a:off x="3748088" y="5011738"/>
          <a:ext cx="433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8" name="方程式" r:id="rId26" imgW="203040" imgH="228600" progId="Equation.3">
                  <p:embed/>
                </p:oleObj>
              </mc:Choice>
              <mc:Fallback>
                <p:oleObj name="方程式" r:id="rId26" imgW="203040" imgH="228600" progId="Equation.3">
                  <p:embed/>
                  <p:pic>
                    <p:nvPicPr>
                      <p:cNvPr id="3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5011738"/>
                        <a:ext cx="433387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群組 39"/>
          <p:cNvGrpSpPr/>
          <p:nvPr/>
        </p:nvGrpSpPr>
        <p:grpSpPr>
          <a:xfrm>
            <a:off x="3055803" y="5833131"/>
            <a:ext cx="520319" cy="520319"/>
            <a:chOff x="3342651" y="3507082"/>
            <a:chExt cx="520319" cy="520319"/>
          </a:xfrm>
        </p:grpSpPr>
        <p:sp>
          <p:nvSpPr>
            <p:cNvPr id="41" name="矩形 40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2" name="Object 12"/>
            <p:cNvGraphicFramePr>
              <a:graphicFrameLocks noChangeAspect="1"/>
            </p:cNvGraphicFramePr>
            <p:nvPr/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69" name="方程式" r:id="rId28" imgW="139680" imgH="139680" progId="Equation.3">
                    <p:embed/>
                  </p:oleObj>
                </mc:Choice>
                <mc:Fallback>
                  <p:oleObj name="方程式" r:id="rId28" imgW="139680" imgH="139680" progId="Equation.3">
                    <p:embed/>
                    <p:pic>
                      <p:nvPicPr>
                        <p:cNvPr id="4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080907"/>
              </p:ext>
            </p:extLst>
          </p:nvPr>
        </p:nvGraphicFramePr>
        <p:xfrm>
          <a:off x="6986588" y="3065463"/>
          <a:ext cx="2032000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0" name="方程式" r:id="rId30" imgW="952200" imgH="444240" progId="Equation.3">
                  <p:embed/>
                </p:oleObj>
              </mc:Choice>
              <mc:Fallback>
                <p:oleObj name="方程式" r:id="rId30" imgW="952200" imgH="44424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6588" y="3065463"/>
                        <a:ext cx="2032000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028967"/>
              </p:ext>
            </p:extLst>
          </p:nvPr>
        </p:nvGraphicFramePr>
        <p:xfrm>
          <a:off x="3636963" y="5624513"/>
          <a:ext cx="868362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1" name="方程式" r:id="rId32" imgW="406080" imgH="444240" progId="Equation.3">
                  <p:embed/>
                </p:oleObj>
              </mc:Choice>
              <mc:Fallback>
                <p:oleObj name="方程式" r:id="rId32" imgW="406080" imgH="444240" progId="Equation.3">
                  <p:embed/>
                  <p:pic>
                    <p:nvPicPr>
                      <p:cNvPr id="4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5624513"/>
                        <a:ext cx="868362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群組 44"/>
          <p:cNvGrpSpPr/>
          <p:nvPr/>
        </p:nvGrpSpPr>
        <p:grpSpPr>
          <a:xfrm>
            <a:off x="4604781" y="3290494"/>
            <a:ext cx="520319" cy="520319"/>
            <a:chOff x="3342651" y="3507082"/>
            <a:chExt cx="520319" cy="520319"/>
          </a:xfrm>
        </p:grpSpPr>
        <p:sp>
          <p:nvSpPr>
            <p:cNvPr id="46" name="矩形 45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7" name="Object 12"/>
            <p:cNvGraphicFramePr>
              <a:graphicFrameLocks noChangeAspect="1"/>
            </p:cNvGraphicFramePr>
            <p:nvPr/>
          </p:nvGraphicFramePr>
          <p:xfrm>
            <a:off x="3452214" y="3562455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72" name="方程式" r:id="rId34" imgW="126720" imgH="126720" progId="Equation.3">
                    <p:embed/>
                  </p:oleObj>
                </mc:Choice>
                <mc:Fallback>
                  <p:oleObj name="方程式" r:id="rId34" imgW="126720" imgH="126720" progId="Equation.3">
                    <p:embed/>
                    <p:pic>
                      <p:nvPicPr>
                        <p:cNvPr id="4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214" y="3562455"/>
                          <a:ext cx="350837" cy="3524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8" name="群組 47"/>
          <p:cNvGrpSpPr/>
          <p:nvPr/>
        </p:nvGrpSpPr>
        <p:grpSpPr>
          <a:xfrm>
            <a:off x="5253394" y="4193274"/>
            <a:ext cx="520319" cy="520319"/>
            <a:chOff x="3342651" y="3507082"/>
            <a:chExt cx="520319" cy="520319"/>
          </a:xfrm>
        </p:grpSpPr>
        <p:sp>
          <p:nvSpPr>
            <p:cNvPr id="49" name="矩形 48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0" name="Object 12"/>
            <p:cNvGraphicFramePr>
              <a:graphicFrameLocks noChangeAspect="1"/>
            </p:cNvGraphicFramePr>
            <p:nvPr/>
          </p:nvGraphicFramePr>
          <p:xfrm>
            <a:off x="3452978" y="3563248"/>
            <a:ext cx="349250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73" name="方程式" r:id="rId36" imgW="126720" imgH="126720" progId="Equation.3">
                    <p:embed/>
                  </p:oleObj>
                </mc:Choice>
                <mc:Fallback>
                  <p:oleObj name="方程式" r:id="rId36" imgW="126720" imgH="126720" progId="Equation.3">
                    <p:embed/>
                    <p:pic>
                      <p:nvPicPr>
                        <p:cNvPr id="5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978" y="3563248"/>
                          <a:ext cx="349250" cy="3524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1" name="群組 50"/>
          <p:cNvGrpSpPr/>
          <p:nvPr/>
        </p:nvGrpSpPr>
        <p:grpSpPr>
          <a:xfrm>
            <a:off x="5909505" y="5095715"/>
            <a:ext cx="520319" cy="520319"/>
            <a:chOff x="3342651" y="3507082"/>
            <a:chExt cx="520319" cy="520319"/>
          </a:xfrm>
        </p:grpSpPr>
        <p:sp>
          <p:nvSpPr>
            <p:cNvPr id="52" name="矩形 5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3" name="Object 12"/>
            <p:cNvGraphicFramePr>
              <a:graphicFrameLocks noChangeAspect="1"/>
            </p:cNvGraphicFramePr>
            <p:nvPr/>
          </p:nvGraphicFramePr>
          <p:xfrm>
            <a:off x="3452002" y="3562263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74" name="方程式" r:id="rId38" imgW="126720" imgH="126720" progId="Equation.3">
                    <p:embed/>
                  </p:oleObj>
                </mc:Choice>
                <mc:Fallback>
                  <p:oleObj name="方程式" r:id="rId38" imgW="126720" imgH="126720" progId="Equation.3">
                    <p:embed/>
                    <p:pic>
                      <p:nvPicPr>
                        <p:cNvPr id="5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002" y="3562263"/>
                          <a:ext cx="350837" cy="3524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54" name="直線單箭頭接點 53"/>
          <p:cNvCxnSpPr/>
          <p:nvPr/>
        </p:nvCxnSpPr>
        <p:spPr>
          <a:xfrm>
            <a:off x="2103903" y="3545151"/>
            <a:ext cx="0" cy="254814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>
            <a:off x="2103903" y="6074241"/>
            <a:ext cx="91167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2422310" y="4435511"/>
            <a:ext cx="0" cy="166610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2705558" y="5300006"/>
            <a:ext cx="0" cy="77787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2999138" y="3519094"/>
            <a:ext cx="16056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3653302" y="4435511"/>
            <a:ext cx="160009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5135520" y="3525874"/>
            <a:ext cx="175588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5815740" y="4435511"/>
            <a:ext cx="107566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6410690" y="5288177"/>
            <a:ext cx="4807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>
            <a:off x="4889762" y="3825244"/>
            <a:ext cx="0" cy="22394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5513553" y="4687345"/>
            <a:ext cx="0" cy="141427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>
            <a:off x="6156090" y="5575575"/>
            <a:ext cx="0" cy="52604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4464197" y="6074241"/>
            <a:ext cx="1710943" cy="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endCxn id="52" idx="1"/>
          </p:cNvCxnSpPr>
          <p:nvPr/>
        </p:nvCxnSpPr>
        <p:spPr>
          <a:xfrm>
            <a:off x="4158584" y="5336674"/>
            <a:ext cx="1750921" cy="192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683976" y="3083152"/>
            <a:ext cx="493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83703" y="4873349"/>
            <a:ext cx="461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67417" y="3999478"/>
            <a:ext cx="528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3561227" y="4030727"/>
            <a:ext cx="6650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964737" y="309137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104192" y="4844655"/>
            <a:ext cx="1036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550146" y="3036238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0.88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573941" y="3922105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0.12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638581" y="4759044"/>
            <a:ext cx="506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≈0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216694"/>
              </p:ext>
            </p:extLst>
          </p:nvPr>
        </p:nvGraphicFramePr>
        <p:xfrm>
          <a:off x="6953250" y="3997325"/>
          <a:ext cx="20859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5" name="方程式" r:id="rId40" imgW="977760" imgH="444240" progId="Equation.3">
                  <p:embed/>
                </p:oleObj>
              </mc:Choice>
              <mc:Fallback>
                <p:oleObj name="方程式" r:id="rId40" imgW="977760" imgH="444240" progId="Equation.3">
                  <p:embed/>
                  <p:pic>
                    <p:nvPicPr>
                      <p:cNvPr id="7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0" y="3997325"/>
                        <a:ext cx="2085975" cy="947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7648881"/>
              </p:ext>
            </p:extLst>
          </p:nvPr>
        </p:nvGraphicFramePr>
        <p:xfrm>
          <a:off x="6943725" y="4926013"/>
          <a:ext cx="20605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6" name="方程式" r:id="rId42" imgW="965160" imgH="444240" progId="Equation.3">
                  <p:embed/>
                </p:oleObj>
              </mc:Choice>
              <mc:Fallback>
                <p:oleObj name="方程式" r:id="rId42" imgW="965160" imgH="444240" progId="Equation.3">
                  <p:embed/>
                  <p:pic>
                    <p:nvPicPr>
                      <p:cNvPr id="7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3725" y="4926013"/>
                        <a:ext cx="2060575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4946886" y="893989"/>
                <a:ext cx="2221716" cy="12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1&gt;</m:t>
                    </m:r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TW" sz="240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886" y="893989"/>
                <a:ext cx="2221716" cy="1200650"/>
              </a:xfrm>
              <a:prstGeom prst="rect">
                <a:avLst/>
              </a:prstGeom>
              <a:blipFill>
                <a:blip r:embed="rId44"/>
                <a:stretch>
                  <a:fillRect l="-5753" t="-4061" b="-75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418414"/>
              </p:ext>
            </p:extLst>
          </p:nvPr>
        </p:nvGraphicFramePr>
        <p:xfrm>
          <a:off x="6911783" y="2031479"/>
          <a:ext cx="1760538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7" name="方程式" r:id="rId45" imgW="825480" imgH="228600" progId="Equation.3">
                  <p:embed/>
                </p:oleObj>
              </mc:Choice>
              <mc:Fallback>
                <p:oleObj name="方程式" r:id="rId45" imgW="825480" imgH="228600" progId="Equation.3">
                  <p:embed/>
                  <p:pic>
                    <p:nvPicPr>
                      <p:cNvPr id="8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1783" y="2031479"/>
                        <a:ext cx="1760538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421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  <p:bldP spid="12" grpId="0"/>
      <p:bldP spid="13" grpId="0"/>
      <p:bldP spid="15" grpId="0"/>
      <p:bldP spid="16" grpId="0"/>
      <p:bldP spid="17" grpId="0"/>
      <p:bldP spid="20" grpId="0" animBg="1"/>
      <p:bldP spid="24" grpId="0" animBg="1"/>
      <p:bldP spid="25" grpId="0" animBg="1"/>
      <p:bldP spid="26" grpId="0" animBg="1"/>
      <p:bldP spid="30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8089947" y="1408803"/>
            <a:ext cx="445761" cy="24071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067146" y="1443407"/>
            <a:ext cx="445761" cy="24071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6764" y="196334"/>
            <a:ext cx="45063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Multi-class Classification</a:t>
            </a:r>
            <a:endParaRPr lang="zh-TW" altLang="en-US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358189" y="357250"/>
            <a:ext cx="258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 classes as example)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533832" y="5224684"/>
                <a:ext cx="568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832" y="5224684"/>
                <a:ext cx="568425" cy="369332"/>
              </a:xfrm>
              <a:prstGeom prst="rect">
                <a:avLst/>
              </a:prstGeom>
              <a:blipFill>
                <a:blip r:embed="rId3"/>
                <a:stretch>
                  <a:fillRect l="-11828" t="-14754" r="-24731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135710" y="4848835"/>
                <a:ext cx="575029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710" y="4848835"/>
                <a:ext cx="575029" cy="11394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3784120" y="1408803"/>
            <a:ext cx="672857" cy="24417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3165004" y="1690924"/>
            <a:ext cx="5438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165004" y="2629687"/>
            <a:ext cx="5438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3165004" y="3537461"/>
            <a:ext cx="5438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 rot="5400000">
            <a:off x="3383125" y="2408492"/>
            <a:ext cx="1497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226629"/>
              </p:ext>
            </p:extLst>
          </p:nvPr>
        </p:nvGraphicFramePr>
        <p:xfrm>
          <a:off x="5133495" y="1433991"/>
          <a:ext cx="37941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4" name="方程式" r:id="rId5" imgW="177480" imgH="228600" progId="Equation.3">
                  <p:embed/>
                </p:oleObj>
              </mc:Choice>
              <mc:Fallback>
                <p:oleObj name="方程式" r:id="rId5" imgW="177480" imgH="22860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3495" y="1433991"/>
                        <a:ext cx="379412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569704"/>
              </p:ext>
            </p:extLst>
          </p:nvPr>
        </p:nvGraphicFramePr>
        <p:xfrm>
          <a:off x="5091463" y="2317443"/>
          <a:ext cx="379413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5" name="方程式" r:id="rId7" imgW="177480" imgH="228600" progId="Equation.3">
                  <p:embed/>
                </p:oleObj>
              </mc:Choice>
              <mc:Fallback>
                <p:oleObj name="方程式" r:id="rId7" imgW="177480" imgH="228600" progId="Equation.3">
                  <p:embed/>
                  <p:pic>
                    <p:nvPicPr>
                      <p:cNvPr id="3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463" y="2317443"/>
                        <a:ext cx="379413" cy="4873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8052137"/>
              </p:ext>
            </p:extLst>
          </p:nvPr>
        </p:nvGraphicFramePr>
        <p:xfrm>
          <a:off x="5089538" y="3229400"/>
          <a:ext cx="37941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6" name="方程式" r:id="rId9" imgW="177480" imgH="241200" progId="Equation.3">
                  <p:embed/>
                </p:oleObj>
              </mc:Choice>
              <mc:Fallback>
                <p:oleObj name="方程式" r:id="rId9" imgW="177480" imgH="241200" progId="Equation.3">
                  <p:embed/>
                  <p:pic>
                    <p:nvPicPr>
                      <p:cNvPr id="3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9538" y="3229400"/>
                        <a:ext cx="379413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直線單箭頭接點 31"/>
          <p:cNvCxnSpPr/>
          <p:nvPr/>
        </p:nvCxnSpPr>
        <p:spPr>
          <a:xfrm>
            <a:off x="4523326" y="1690924"/>
            <a:ext cx="5438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4523326" y="2629687"/>
            <a:ext cx="5438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4523326" y="3537461"/>
            <a:ext cx="5438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045169" y="1443407"/>
                <a:ext cx="22090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69" y="1443407"/>
                <a:ext cx="2209066" cy="369332"/>
              </a:xfrm>
              <a:prstGeom prst="rect">
                <a:avLst/>
              </a:prstGeom>
              <a:blipFill>
                <a:blip r:embed="rId11"/>
                <a:stretch>
                  <a:fillRect l="-82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075982" y="2353406"/>
                <a:ext cx="20817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TW" sz="2400"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982" y="2353406"/>
                <a:ext cx="2081724" cy="369332"/>
              </a:xfrm>
              <a:prstGeom prst="rect">
                <a:avLst/>
              </a:prstGeom>
              <a:blipFill>
                <a:blip r:embed="rId12"/>
                <a:stretch>
                  <a:fillRect l="-1173" r="-293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1093168" y="3301909"/>
                <a:ext cx="20817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TW" sz="2400"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68" y="3301909"/>
                <a:ext cx="2081724" cy="369332"/>
              </a:xfrm>
              <a:prstGeom prst="rect">
                <a:avLst/>
              </a:prstGeom>
              <a:blipFill>
                <a:blip r:embed="rId13"/>
                <a:stretch>
                  <a:fillRect l="-877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287164" y="2343470"/>
                <a:ext cx="2914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64" y="2343470"/>
                <a:ext cx="29142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單箭頭接點 39"/>
          <p:cNvCxnSpPr>
            <a:endCxn id="35" idx="1"/>
          </p:cNvCxnSpPr>
          <p:nvPr/>
        </p:nvCxnSpPr>
        <p:spPr>
          <a:xfrm flipV="1">
            <a:off x="570575" y="1628073"/>
            <a:ext cx="474594" cy="72533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555169" y="2561124"/>
            <a:ext cx="505407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>
            <a:off x="555169" y="2768843"/>
            <a:ext cx="500201" cy="71773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159391"/>
              </p:ext>
            </p:extLst>
          </p:nvPr>
        </p:nvGraphicFramePr>
        <p:xfrm>
          <a:off x="5129322" y="1005387"/>
          <a:ext cx="296862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7" name="方程式" r:id="rId15" imgW="139680" imgH="164880" progId="Equation.3">
                  <p:embed/>
                </p:oleObj>
              </mc:Choice>
              <mc:Fallback>
                <p:oleObj name="方程式" r:id="rId15" imgW="139680" imgH="164880" progId="Equation.3">
                  <p:embed/>
                  <p:pic>
                    <p:nvPicPr>
                      <p:cNvPr id="4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9322" y="1005387"/>
                        <a:ext cx="296862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591008"/>
              </p:ext>
            </p:extLst>
          </p:nvPr>
        </p:nvGraphicFramePr>
        <p:xfrm>
          <a:off x="8168387" y="1447243"/>
          <a:ext cx="37941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8" name="方程式" r:id="rId17" imgW="177480" imgH="228600" progId="Equation.3">
                  <p:embed/>
                </p:oleObj>
              </mc:Choice>
              <mc:Fallback>
                <p:oleObj name="方程式" r:id="rId17" imgW="177480" imgH="22860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8387" y="1447243"/>
                        <a:ext cx="379412" cy="4873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450658"/>
              </p:ext>
            </p:extLst>
          </p:nvPr>
        </p:nvGraphicFramePr>
        <p:xfrm>
          <a:off x="8168387" y="946374"/>
          <a:ext cx="2984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9" name="方程式" r:id="rId19" imgW="139680" imgH="203040" progId="Equation.3">
                  <p:embed/>
                </p:oleObj>
              </mc:Choice>
              <mc:Fallback>
                <p:oleObj name="方程式" r:id="rId19" imgW="139680" imgH="203040" progId="Equation.3">
                  <p:embed/>
                  <p:pic>
                    <p:nvPicPr>
                      <p:cNvPr id="5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8387" y="946374"/>
                        <a:ext cx="298450" cy="4333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991153"/>
              </p:ext>
            </p:extLst>
          </p:nvPr>
        </p:nvGraphicFramePr>
        <p:xfrm>
          <a:off x="8168387" y="2343470"/>
          <a:ext cx="37941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0" name="方程式" r:id="rId21" imgW="177480" imgH="228600" progId="Equation.3">
                  <p:embed/>
                </p:oleObj>
              </mc:Choice>
              <mc:Fallback>
                <p:oleObj name="方程式" r:id="rId21" imgW="177480" imgH="228600" progId="Equation.3">
                  <p:embed/>
                  <p:pic>
                    <p:nvPicPr>
                      <p:cNvPr id="5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8387" y="2343470"/>
                        <a:ext cx="379412" cy="4873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772677"/>
              </p:ext>
            </p:extLst>
          </p:nvPr>
        </p:nvGraphicFramePr>
        <p:xfrm>
          <a:off x="8129174" y="3336221"/>
          <a:ext cx="37941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1" name="方程式" r:id="rId23" imgW="177480" imgH="241200" progId="Equation.3">
                  <p:embed/>
                </p:oleObj>
              </mc:Choice>
              <mc:Fallback>
                <p:oleObj name="方程式" r:id="rId23" imgW="177480" imgH="241200" progId="Equation.3">
                  <p:embed/>
                  <p:pic>
                    <p:nvPicPr>
                      <p:cNvPr id="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9174" y="3336221"/>
                        <a:ext cx="379413" cy="514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箭號: 左-右雙向 54"/>
          <p:cNvSpPr/>
          <p:nvPr/>
        </p:nvSpPr>
        <p:spPr>
          <a:xfrm>
            <a:off x="5650670" y="2099927"/>
            <a:ext cx="2301514" cy="4381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5880136" y="1638261"/>
            <a:ext cx="2025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Entropy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5896657" y="2548903"/>
                <a:ext cx="1881156" cy="1211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TW" altLang="en-US" sz="28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657" y="2548903"/>
                <a:ext cx="1881156" cy="121129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4269137" y="5224684"/>
                <a:ext cx="568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37" y="5224684"/>
                <a:ext cx="568425" cy="369332"/>
              </a:xfrm>
              <a:prstGeom prst="rect">
                <a:avLst/>
              </a:prstGeom>
              <a:blipFill>
                <a:blip r:embed="rId26"/>
                <a:stretch>
                  <a:fillRect l="-11702" t="-14754" r="-24468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4840767" y="4812414"/>
                <a:ext cx="575029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767" y="4812414"/>
                <a:ext cx="575029" cy="113941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6968500" y="5197455"/>
                <a:ext cx="568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500" y="5197455"/>
                <a:ext cx="568425" cy="369332"/>
              </a:xfrm>
              <a:prstGeom prst="rect">
                <a:avLst/>
              </a:prstGeom>
              <a:blipFill>
                <a:blip r:embed="rId28"/>
                <a:stretch>
                  <a:fillRect l="-11828" t="-16667" r="-25806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7576956" y="4812414"/>
                <a:ext cx="575029" cy="1136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956" y="4812414"/>
                <a:ext cx="575029" cy="113659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704055" y="4326830"/>
                <a:ext cx="18736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x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class 1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55" y="4326830"/>
                <a:ext cx="1873671" cy="461665"/>
              </a:xfrm>
              <a:prstGeom prst="rect">
                <a:avLst/>
              </a:prstGeom>
              <a:blipFill>
                <a:blip r:embed="rId30"/>
                <a:stretch>
                  <a:fillRect l="-487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3469584" y="4303845"/>
                <a:ext cx="18736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x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class 2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584" y="4303845"/>
                <a:ext cx="1873671" cy="461665"/>
              </a:xfrm>
              <a:prstGeom prst="rect">
                <a:avLst/>
              </a:prstGeom>
              <a:blipFill>
                <a:blip r:embed="rId31"/>
                <a:stretch>
                  <a:fillRect l="-487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6031664" y="4288192"/>
                <a:ext cx="18736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x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class 3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664" y="4288192"/>
                <a:ext cx="1873671" cy="461665"/>
              </a:xfrm>
              <a:prstGeom prst="rect">
                <a:avLst/>
              </a:prstGeom>
              <a:blipFill>
                <a:blip r:embed="rId32"/>
                <a:stretch>
                  <a:fillRect l="-487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字方塊 65"/>
          <p:cNvSpPr txBox="1"/>
          <p:nvPr/>
        </p:nvSpPr>
        <p:spPr>
          <a:xfrm>
            <a:off x="7870452" y="3813024"/>
            <a:ext cx="975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endParaRPr lang="zh-TW" alt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7052573" y="100455"/>
            <a:ext cx="209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[Bishop, P209-210]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1605460" y="6106329"/>
                <a:ext cx="102457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460" y="6106329"/>
                <a:ext cx="1024576" cy="43088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4351985" y="6121322"/>
                <a:ext cx="10408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985" y="6121322"/>
                <a:ext cx="1040862" cy="43088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7098510" y="6088118"/>
                <a:ext cx="10408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510" y="6088118"/>
                <a:ext cx="1040862" cy="43088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908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3" grpId="0" animBg="1"/>
      <p:bldP spid="9" grpId="0"/>
      <p:bldP spid="15" grpId="0"/>
      <p:bldP spid="22" grpId="0" animBg="1"/>
      <p:bldP spid="28" grpId="0"/>
      <p:bldP spid="35" grpId="0"/>
      <p:bldP spid="36" grpId="0"/>
      <p:bldP spid="37" grpId="0"/>
      <p:bldP spid="38" grpId="0"/>
      <p:bldP spid="55" grpId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4" grpId="0"/>
      <p:bldP spid="65" grpId="0"/>
      <p:bldP spid="66" grpId="0"/>
      <p:bldP spid="44" grpId="0"/>
      <p:bldP spid="45" grpId="0"/>
      <p:bldP spid="4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xmlns="" id="{0E43A3D8-2700-4A62-BBEA-06949E22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Any Questions?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xmlns="" id="{3B975ABE-C019-4288-A88B-068E1C2BF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0F706100-9982-4BCD-9739-08011C804F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162800" y="6597650"/>
            <a:ext cx="1981200" cy="195263"/>
          </a:xfrm>
        </p:spPr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34303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function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/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4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/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55" name="方程式" r:id="rId6" imgW="990360" imgH="215640" progId="Equation.3">
                    <p:embed/>
                  </p:oleObj>
                </mc:Choice>
                <mc:Fallback>
                  <p:oleObj name="方程式" r:id="rId6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“cat”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Recognition: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圓柱 22"/>
          <p:cNvSpPr/>
          <p:nvPr/>
        </p:nvSpPr>
        <p:spPr>
          <a:xfrm>
            <a:off x="1029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891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Goodness of function f</a:t>
            </a:r>
            <a:endParaRPr lang="en-US" altLang="zh-TW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869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9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595794" y="6198774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“monkey”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5516" y="5123690"/>
            <a:ext cx="931280" cy="1051432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9078" y="5123690"/>
            <a:ext cx="899978" cy="1075096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4206854" y="6216140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“cat”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389268" y="6178896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“dog”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1338" y="5135510"/>
            <a:ext cx="823790" cy="1063264"/>
          </a:xfrm>
          <a:prstGeom prst="rect">
            <a:avLst/>
          </a:prstGeom>
        </p:spPr>
      </p:pic>
      <p:graphicFrame>
        <p:nvGraphicFramePr>
          <p:cNvPr id="24" name="Object 12"/>
          <p:cNvGraphicFramePr>
            <a:graphicFrameLocks noChangeAspect="1"/>
          </p:cNvGraphicFramePr>
          <p:nvPr/>
        </p:nvGraphicFramePr>
        <p:xfrm>
          <a:off x="4458150" y="4274938"/>
          <a:ext cx="4333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6" name="方程式" r:id="rId12" imgW="203040" imgH="228600" progId="Equation.3">
                  <p:embed/>
                </p:oleObj>
              </mc:Choice>
              <mc:Fallback>
                <p:oleObj name="方程式" r:id="rId12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8150" y="4274938"/>
                        <a:ext cx="4333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2986656" y="3713905"/>
            <a:ext cx="34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the “Best” Function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單箭頭接點 25"/>
          <p:cNvCxnSpPr/>
          <p:nvPr/>
        </p:nvCxnSpPr>
        <p:spPr>
          <a:xfrm>
            <a:off x="2820745" y="4214618"/>
            <a:ext cx="3724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圓角矩形 37"/>
          <p:cNvSpPr/>
          <p:nvPr/>
        </p:nvSpPr>
        <p:spPr>
          <a:xfrm>
            <a:off x="6574354" y="3630138"/>
            <a:ext cx="2069432" cy="10908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Using</a:t>
            </a:r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7614083" y="4780282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7590021" y="3132832"/>
            <a:ext cx="0" cy="497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Object 12"/>
          <p:cNvGraphicFramePr>
            <a:graphicFrameLocks noChangeAspect="1"/>
          </p:cNvGraphicFramePr>
          <p:nvPr/>
        </p:nvGraphicFramePr>
        <p:xfrm>
          <a:off x="7875324" y="3931094"/>
          <a:ext cx="4333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7" name="方程式" r:id="rId14" imgW="203040" imgH="228600" progId="Equation.3">
                  <p:embed/>
                </p:oleObj>
              </mc:Choice>
              <mc:Fallback>
                <p:oleObj name="方程式" r:id="rId14" imgW="203040" imgH="22860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5324" y="3931094"/>
                        <a:ext cx="4333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968" y="5432555"/>
            <a:ext cx="1089847" cy="8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6871330" y="2622023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“cat”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87400" y="1878529"/>
            <a:ext cx="5689842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474765" y="1878529"/>
            <a:ext cx="2341328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5004876" y="2036495"/>
            <a:ext cx="129140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6655726" y="2019444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01936" y="1974280"/>
            <a:ext cx="3233978" cy="1253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01936" y="3651658"/>
            <a:ext cx="1918809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176509" y="3639760"/>
            <a:ext cx="3062771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278070" y="283389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289343" y="4500315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3020140" y="4513755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32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8" grpId="0" animBg="1"/>
      <p:bldP spid="46" grpId="0"/>
      <p:bldP spid="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53143" y="892668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Machine Learning is simple…</a:t>
            </a:r>
            <a:endParaRPr lang="zh-TW" altLang="en-US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145" y="4387243"/>
            <a:ext cx="6344865" cy="2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604157" y="3925578"/>
            <a:ext cx="3954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就好像把大象放進冰箱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7C03FBF9-A584-49AE-84A0-092E909174D2}"/>
              </a:ext>
            </a:extLst>
          </p:cNvPr>
          <p:cNvSpPr/>
          <p:nvPr/>
        </p:nvSpPr>
        <p:spPr>
          <a:xfrm>
            <a:off x="653142" y="1502230"/>
            <a:ext cx="7886700" cy="71600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0: What kind of function do you want to find?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EC8B9A5-E2B6-4A32-BEEE-BC1DE7789162}"/>
              </a:ext>
            </a:extLst>
          </p:cNvPr>
          <p:cNvSpPr/>
          <p:nvPr/>
        </p:nvSpPr>
        <p:spPr>
          <a:xfrm>
            <a:off x="628650" y="1502230"/>
            <a:ext cx="7911192" cy="7160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464EFEE5-F3E6-4C8C-B17F-42B117CF392B}"/>
              </a:ext>
            </a:extLst>
          </p:cNvPr>
          <p:cNvSpPr txBox="1"/>
          <p:nvPr/>
        </p:nvSpPr>
        <p:spPr>
          <a:xfrm>
            <a:off x="5662670" y="1064894"/>
            <a:ext cx="2581738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95162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 animBg="1"/>
      <p:bldP spid="4" grpId="0" animBg="1"/>
    </p:bldLst>
  </p:timing>
</p:sld>
</file>

<file path=ppt/theme/theme1.xml><?xml version="1.0" encoding="utf-8"?>
<a:theme xmlns:a="http://schemas.openxmlformats.org/drawingml/2006/main" name="1_NSFC建设方案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研制报告Ver1.12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normAutofit fontScale="85000" lnSpcReduction="10000"/>
      </a:bodyPr>
      <a:lstStyle>
        <a:defPPr>
          <a:defRPr sz="2400" dirty="0" smtClean="0"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defRPr>
        </a:defPPr>
      </a:lstStyle>
    </a:txDef>
  </a:objectDefaults>
  <a:extraClrSchemeLst>
    <a:extraClrScheme>
      <a:clrScheme name="研制报告Ver1.12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研制报告Ver1.12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3658</TotalTime>
  <Words>5049</Words>
  <Application>Microsoft Office PowerPoint</Application>
  <PresentationFormat>全屏显示(4:3)</PresentationFormat>
  <Paragraphs>948</Paragraphs>
  <Slides>75</Slides>
  <Notes>32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77" baseType="lpstr">
      <vt:lpstr>1_NSFC建设方案主题</vt:lpstr>
      <vt:lpstr>方程式</vt:lpstr>
      <vt:lpstr>Machine Learning Basics: Regression and Classification</vt:lpstr>
      <vt:lpstr>AI and Machine Learning</vt:lpstr>
      <vt:lpstr>What is Machine Learning?</vt:lpstr>
      <vt:lpstr>What is Machine Learning?</vt:lpstr>
      <vt:lpstr>機器學習≈ 找一個函數的能力</vt:lpstr>
      <vt:lpstr>Framework </vt:lpstr>
      <vt:lpstr>Framework </vt:lpstr>
      <vt:lpstr>Framework </vt:lpstr>
      <vt:lpstr>Machine Learning is simple…</vt:lpstr>
      <vt:lpstr>Regression</vt:lpstr>
      <vt:lpstr>Classification</vt:lpstr>
      <vt:lpstr>Binary Classification</vt:lpstr>
      <vt:lpstr>Multi-class Classification</vt:lpstr>
      <vt:lpstr>Multi-class Classification</vt:lpstr>
      <vt:lpstr>PowerPoint 演示文稿</vt:lpstr>
      <vt:lpstr>Machine Learning is simple…</vt:lpstr>
      <vt:lpstr>Semi-supervised</vt:lpstr>
      <vt:lpstr>Transfer Learning</vt:lpstr>
      <vt:lpstr>Reinforcement Learning</vt:lpstr>
      <vt:lpstr>Supervised v.s. Reinforcement</vt:lpstr>
      <vt:lpstr>Supervised v.s. Reinforcement</vt:lpstr>
      <vt:lpstr>Unsupervised</vt:lpstr>
      <vt:lpstr>Unsupervised</vt:lpstr>
      <vt:lpstr>Unsupervised</vt:lpstr>
      <vt:lpstr>Unsupervised</vt:lpstr>
      <vt:lpstr>Machine Learning is simple…</vt:lpstr>
      <vt:lpstr>Machine Learning Libs</vt:lpstr>
      <vt:lpstr>Regression</vt:lpstr>
      <vt:lpstr>Regression: Output a scalar</vt:lpstr>
      <vt:lpstr>Example Application</vt:lpstr>
      <vt:lpstr>Step 1: Model</vt:lpstr>
      <vt:lpstr>Step 2: Goodness of Function</vt:lpstr>
      <vt:lpstr>Step 2: Goodness of Function</vt:lpstr>
      <vt:lpstr>Step 2: Goodness of Function</vt:lpstr>
      <vt:lpstr>Step 2: Goodness of Function</vt:lpstr>
      <vt:lpstr>Step 3: Best Function</vt:lpstr>
      <vt:lpstr>Step 3: Gradient Descent</vt:lpstr>
      <vt:lpstr>Step 3: Gradient Descent</vt:lpstr>
      <vt:lpstr>Step 3: Gradient Descent</vt:lpstr>
      <vt:lpstr>Step 3: Gradient Descent</vt:lpstr>
      <vt:lpstr>Step 3: Gradient Descent</vt:lpstr>
      <vt:lpstr>Step 3: Gradient Descent</vt:lpstr>
      <vt:lpstr>Step 3: Gradient Descent</vt:lpstr>
      <vt:lpstr>Step 3: Gradient Descent</vt:lpstr>
      <vt:lpstr>Step 3: Gradient Descent</vt:lpstr>
      <vt:lpstr>How’s the results?</vt:lpstr>
      <vt:lpstr>How’s the results? - Generalization</vt:lpstr>
      <vt:lpstr>PowerPoint 演示文稿</vt:lpstr>
      <vt:lpstr>PowerPoint 演示文稿</vt:lpstr>
      <vt:lpstr>PowerPoint 演示文稿</vt:lpstr>
      <vt:lpstr>PowerPoint 演示文稿</vt:lpstr>
      <vt:lpstr>Model Selection</vt:lpstr>
      <vt:lpstr>Model Selection</vt:lpstr>
      <vt:lpstr>Let’s collect more data</vt:lpstr>
      <vt:lpstr>What are the hidden factors?</vt:lpstr>
      <vt:lpstr>Back to step 1: Redesign the Model</vt:lpstr>
      <vt:lpstr>Back to step 1: Redesign the Model</vt:lpstr>
      <vt:lpstr>PowerPoint 演示文稿</vt:lpstr>
      <vt:lpstr>PowerPoint 演示文稿</vt:lpstr>
      <vt:lpstr>Back to step 1: Redesign the Model Again</vt:lpstr>
      <vt:lpstr>Back to step 2: Regularization</vt:lpstr>
      <vt:lpstr>Regularization</vt:lpstr>
      <vt:lpstr>Classification: Logistic Regression</vt:lpstr>
      <vt:lpstr>Classification</vt:lpstr>
      <vt:lpstr>Example Application</vt:lpstr>
      <vt:lpstr>How to do Classification</vt:lpstr>
      <vt:lpstr>PowerPoint 演示文稿</vt:lpstr>
      <vt:lpstr>Step 1: Function Set</vt:lpstr>
      <vt:lpstr>PowerPoint 演示文稿</vt:lpstr>
      <vt:lpstr>PowerPoint 演示文稿</vt:lpstr>
      <vt:lpstr>Cross Entropy v.s. Square Error</vt:lpstr>
      <vt:lpstr>PowerPoint 演示文稿</vt:lpstr>
      <vt:lpstr>PowerPoint 演示文稿</vt:lpstr>
      <vt:lpstr>PowerPoint 演示文稿</vt:lpstr>
      <vt:lpstr>Any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</dc:title>
  <dc:creator>Hung-yi Lee</dc:creator>
  <cp:lastModifiedBy>dell</cp:lastModifiedBy>
  <cp:revision>161</cp:revision>
  <dcterms:created xsi:type="dcterms:W3CDTF">2016-10-09T14:10:39Z</dcterms:created>
  <dcterms:modified xsi:type="dcterms:W3CDTF">2019-07-09T15:56:27Z</dcterms:modified>
</cp:coreProperties>
</file>